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customXml/itemProps65.xml" ContentType="application/vnd.openxmlformats-officedocument.customXmlProperties+xml"/>
  <Override PartName="/customXml/itemProps66.xml" ContentType="application/vnd.openxmlformats-officedocument.customXmlProperties+xml"/>
  <Override PartName="/customXml/itemProps67.xml" ContentType="application/vnd.openxmlformats-officedocument.customXmlProperties+xml"/>
  <Override PartName="/customXml/itemProps68.xml" ContentType="application/vnd.openxmlformats-officedocument.customXmlProperties+xml"/>
  <Override PartName="/customXml/itemProps69.xml" ContentType="application/vnd.openxmlformats-officedocument.customXmlProperties+xml"/>
  <Override PartName="/customXml/itemProps70.xml" ContentType="application/vnd.openxmlformats-officedocument.customXmlProperties+xml"/>
  <Override PartName="/customXml/itemProps71.xml" ContentType="application/vnd.openxmlformats-officedocument.customXmlProperties+xml"/>
  <Override PartName="/customXml/itemProps72.xml" ContentType="application/vnd.openxmlformats-officedocument.customXmlProperties+xml"/>
  <Override PartName="/customXml/itemProps73.xml" ContentType="application/vnd.openxmlformats-officedocument.customXmlProperties+xml"/>
  <Override PartName="/customXml/itemProps74.xml" ContentType="application/vnd.openxmlformats-officedocument.customXmlProperties+xml"/>
  <Override PartName="/customXml/itemProps75.xml" ContentType="application/vnd.openxmlformats-officedocument.customXmlProperties+xml"/>
  <Override PartName="/customXml/itemProps76.xml" ContentType="application/vnd.openxmlformats-officedocument.customXmlProperties+xml"/>
  <Override PartName="/customXml/itemProps77.xml" ContentType="application/vnd.openxmlformats-officedocument.customXmlProperties+xml"/>
  <Override PartName="/customXml/itemProps78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3" r:id="rId79"/>
  </p:sldMasterIdLst>
  <p:notesMasterIdLst>
    <p:notesMasterId r:id="rId99"/>
  </p:notesMasterIdLst>
  <p:sldIdLst>
    <p:sldId id="408" r:id="rId80"/>
    <p:sldId id="462" r:id="rId81"/>
    <p:sldId id="473" r:id="rId82"/>
    <p:sldId id="456" r:id="rId83"/>
    <p:sldId id="457" r:id="rId84"/>
    <p:sldId id="505" r:id="rId85"/>
    <p:sldId id="506" r:id="rId86"/>
    <p:sldId id="480" r:id="rId87"/>
    <p:sldId id="436" r:id="rId88"/>
    <p:sldId id="503" r:id="rId89"/>
    <p:sldId id="405" r:id="rId90"/>
    <p:sldId id="404" r:id="rId91"/>
    <p:sldId id="496" r:id="rId92"/>
    <p:sldId id="495" r:id="rId93"/>
    <p:sldId id="501" r:id="rId94"/>
    <p:sldId id="502" r:id="rId95"/>
    <p:sldId id="497" r:id="rId96"/>
    <p:sldId id="477" r:id="rId97"/>
    <p:sldId id="451" r:id="rId9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6D30"/>
    <a:srgbClr val="E6F4E9"/>
    <a:srgbClr val="CCECFF"/>
    <a:srgbClr val="336600"/>
    <a:srgbClr val="355777"/>
    <a:srgbClr val="2159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0" autoAdjust="0"/>
    <p:restoredTop sz="94718" autoAdjust="0"/>
  </p:normalViewPr>
  <p:slideViewPr>
    <p:cSldViewPr snapToGrid="0">
      <p:cViewPr varScale="1">
        <p:scale>
          <a:sx n="105" d="100"/>
          <a:sy n="105" d="100"/>
        </p:scale>
        <p:origin x="816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189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customXml" Target="../customXml/item26.xml"/><Relationship Id="rId21" Type="http://schemas.openxmlformats.org/officeDocument/2006/relationships/customXml" Target="../customXml/item21.xml"/><Relationship Id="rId42" Type="http://schemas.openxmlformats.org/officeDocument/2006/relationships/customXml" Target="../customXml/item42.xml"/><Relationship Id="rId47" Type="http://schemas.openxmlformats.org/officeDocument/2006/relationships/customXml" Target="../customXml/item47.xml"/><Relationship Id="rId63" Type="http://schemas.openxmlformats.org/officeDocument/2006/relationships/customXml" Target="../customXml/item63.xml"/><Relationship Id="rId68" Type="http://schemas.openxmlformats.org/officeDocument/2006/relationships/customXml" Target="../customXml/item68.xml"/><Relationship Id="rId84" Type="http://schemas.openxmlformats.org/officeDocument/2006/relationships/slide" Target="slides/slide5.xml"/><Relationship Id="rId89" Type="http://schemas.openxmlformats.org/officeDocument/2006/relationships/slide" Target="slides/slide10.xml"/><Relationship Id="rId7" Type="http://schemas.openxmlformats.org/officeDocument/2006/relationships/customXml" Target="../customXml/item7.xml"/><Relationship Id="rId71" Type="http://schemas.openxmlformats.org/officeDocument/2006/relationships/customXml" Target="../customXml/item71.xml"/><Relationship Id="rId92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customXml" Target="../customXml/item29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53" Type="http://schemas.openxmlformats.org/officeDocument/2006/relationships/customXml" Target="../customXml/item53.xml"/><Relationship Id="rId58" Type="http://schemas.openxmlformats.org/officeDocument/2006/relationships/customXml" Target="../customXml/item58.xml"/><Relationship Id="rId66" Type="http://schemas.openxmlformats.org/officeDocument/2006/relationships/customXml" Target="../customXml/item66.xml"/><Relationship Id="rId74" Type="http://schemas.openxmlformats.org/officeDocument/2006/relationships/customXml" Target="../customXml/item74.xml"/><Relationship Id="rId79" Type="http://schemas.openxmlformats.org/officeDocument/2006/relationships/slideMaster" Target="slideMasters/slideMaster1.xml"/><Relationship Id="rId87" Type="http://schemas.openxmlformats.org/officeDocument/2006/relationships/slide" Target="slides/slide8.xml"/><Relationship Id="rId102" Type="http://schemas.openxmlformats.org/officeDocument/2006/relationships/theme" Target="theme/theme1.xml"/><Relationship Id="rId5" Type="http://schemas.openxmlformats.org/officeDocument/2006/relationships/customXml" Target="../customXml/item5.xml"/><Relationship Id="rId61" Type="http://schemas.openxmlformats.org/officeDocument/2006/relationships/customXml" Target="../customXml/item61.xml"/><Relationship Id="rId82" Type="http://schemas.openxmlformats.org/officeDocument/2006/relationships/slide" Target="slides/slide3.xml"/><Relationship Id="rId90" Type="http://schemas.openxmlformats.org/officeDocument/2006/relationships/slide" Target="slides/slide11.xml"/><Relationship Id="rId95" Type="http://schemas.openxmlformats.org/officeDocument/2006/relationships/slide" Target="slides/slide16.xml"/><Relationship Id="rId19" Type="http://schemas.openxmlformats.org/officeDocument/2006/relationships/customXml" Target="../customXml/item1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customXml" Target="../customXml/item43.xml"/><Relationship Id="rId48" Type="http://schemas.openxmlformats.org/officeDocument/2006/relationships/customXml" Target="../customXml/item48.xml"/><Relationship Id="rId56" Type="http://schemas.openxmlformats.org/officeDocument/2006/relationships/customXml" Target="../customXml/item56.xml"/><Relationship Id="rId64" Type="http://schemas.openxmlformats.org/officeDocument/2006/relationships/customXml" Target="../customXml/item64.xml"/><Relationship Id="rId69" Type="http://schemas.openxmlformats.org/officeDocument/2006/relationships/customXml" Target="../customXml/item69.xml"/><Relationship Id="rId77" Type="http://schemas.openxmlformats.org/officeDocument/2006/relationships/customXml" Target="../customXml/item77.xml"/><Relationship Id="rId100" Type="http://schemas.openxmlformats.org/officeDocument/2006/relationships/presProps" Target="presProps.xml"/><Relationship Id="rId8" Type="http://schemas.openxmlformats.org/officeDocument/2006/relationships/customXml" Target="../customXml/item8.xml"/><Relationship Id="rId51" Type="http://schemas.openxmlformats.org/officeDocument/2006/relationships/customXml" Target="../customXml/item51.xml"/><Relationship Id="rId72" Type="http://schemas.openxmlformats.org/officeDocument/2006/relationships/customXml" Target="../customXml/item72.xml"/><Relationship Id="rId80" Type="http://schemas.openxmlformats.org/officeDocument/2006/relationships/slide" Target="slides/slide1.xml"/><Relationship Id="rId85" Type="http://schemas.openxmlformats.org/officeDocument/2006/relationships/slide" Target="slides/slide6.xml"/><Relationship Id="rId93" Type="http://schemas.openxmlformats.org/officeDocument/2006/relationships/slide" Target="slides/slide14.xml"/><Relationship Id="rId98" Type="http://schemas.openxmlformats.org/officeDocument/2006/relationships/slide" Target="slides/slide19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59" Type="http://schemas.openxmlformats.org/officeDocument/2006/relationships/customXml" Target="../customXml/item59.xml"/><Relationship Id="rId67" Type="http://schemas.openxmlformats.org/officeDocument/2006/relationships/customXml" Target="../customXml/item67.xml"/><Relationship Id="rId103" Type="http://schemas.openxmlformats.org/officeDocument/2006/relationships/tableStyles" Target="tableStyles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54" Type="http://schemas.openxmlformats.org/officeDocument/2006/relationships/customXml" Target="../customXml/item54.xml"/><Relationship Id="rId62" Type="http://schemas.openxmlformats.org/officeDocument/2006/relationships/customXml" Target="../customXml/item62.xml"/><Relationship Id="rId70" Type="http://schemas.openxmlformats.org/officeDocument/2006/relationships/customXml" Target="../customXml/item70.xml"/><Relationship Id="rId75" Type="http://schemas.openxmlformats.org/officeDocument/2006/relationships/customXml" Target="../customXml/item75.xml"/><Relationship Id="rId83" Type="http://schemas.openxmlformats.org/officeDocument/2006/relationships/slide" Target="slides/slide4.xml"/><Relationship Id="rId88" Type="http://schemas.openxmlformats.org/officeDocument/2006/relationships/slide" Target="slides/slide9.xml"/><Relationship Id="rId91" Type="http://schemas.openxmlformats.org/officeDocument/2006/relationships/slide" Target="slides/slide12.xml"/><Relationship Id="rId96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customXml" Target="../customXml/item49.xml"/><Relationship Id="rId57" Type="http://schemas.openxmlformats.org/officeDocument/2006/relationships/customXml" Target="../customXml/item57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customXml" Target="../customXml/item52.xml"/><Relationship Id="rId60" Type="http://schemas.openxmlformats.org/officeDocument/2006/relationships/customXml" Target="../customXml/item60.xml"/><Relationship Id="rId65" Type="http://schemas.openxmlformats.org/officeDocument/2006/relationships/customXml" Target="../customXml/item65.xml"/><Relationship Id="rId73" Type="http://schemas.openxmlformats.org/officeDocument/2006/relationships/customXml" Target="../customXml/item73.xml"/><Relationship Id="rId78" Type="http://schemas.openxmlformats.org/officeDocument/2006/relationships/customXml" Target="../customXml/item78.xml"/><Relationship Id="rId81" Type="http://schemas.openxmlformats.org/officeDocument/2006/relationships/slide" Target="slides/slide2.xml"/><Relationship Id="rId86" Type="http://schemas.openxmlformats.org/officeDocument/2006/relationships/slide" Target="slides/slide7.xml"/><Relationship Id="rId94" Type="http://schemas.openxmlformats.org/officeDocument/2006/relationships/slide" Target="slides/slide15.xml"/><Relationship Id="rId99" Type="http://schemas.openxmlformats.org/officeDocument/2006/relationships/notesMaster" Target="notesMasters/notesMaster1.xml"/><Relationship Id="rId10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39" Type="http://schemas.openxmlformats.org/officeDocument/2006/relationships/customXml" Target="../customXml/item39.xml"/><Relationship Id="rId34" Type="http://schemas.openxmlformats.org/officeDocument/2006/relationships/customXml" Target="../customXml/item34.xml"/><Relationship Id="rId50" Type="http://schemas.openxmlformats.org/officeDocument/2006/relationships/customXml" Target="../customXml/item50.xml"/><Relationship Id="rId55" Type="http://schemas.openxmlformats.org/officeDocument/2006/relationships/customXml" Target="../customXml/item55.xml"/><Relationship Id="rId76" Type="http://schemas.openxmlformats.org/officeDocument/2006/relationships/customXml" Target="../customXml/item76.xml"/><Relationship Id="rId97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a.ad.epa.gov\ord\RTP\Users\E-J\jwambaug\NET%20MyDocuments\Research%20Projects\HTTK\chemcountgraphs-111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9802254699895233E-2"/>
          <c:y val="2.9739080642852397E-2"/>
          <c:w val="0.61781572160859577"/>
          <c:h val="0.85803898345432239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Sheet1!$B$19</c:f>
              <c:strCache>
                <c:ptCount val="1"/>
                <c:pt idx="0">
                  <c:v>ToxCast Chemicals Examined</c:v>
                </c:pt>
              </c:strCache>
            </c:strRef>
          </c:tx>
          <c:invertIfNegative val="0"/>
          <c:cat>
            <c:strRef>
              <c:f>Sheet1!$A$20:$A$21</c:f>
              <c:strCache>
                <c:ptCount val="2"/>
                <c:pt idx="0">
                  <c:v>ToxCast Phase I (Wetmore et al. 2012)</c:v>
                </c:pt>
                <c:pt idx="1">
                  <c:v>ToxCast Phase II (Wetmore et al. 2015)</c:v>
                </c:pt>
              </c:strCache>
            </c:strRef>
          </c:cat>
          <c:val>
            <c:numRef>
              <c:f>Sheet1!$B$20:$B$21</c:f>
              <c:numCache>
                <c:formatCode>General</c:formatCode>
                <c:ptCount val="2"/>
                <c:pt idx="0">
                  <c:v>239</c:v>
                </c:pt>
                <c:pt idx="1">
                  <c:v>178</c:v>
                </c:pt>
              </c:numCache>
            </c:numRef>
          </c:val>
        </c:ser>
        <c:ser>
          <c:idx val="0"/>
          <c:order val="1"/>
          <c:tx>
            <c:strRef>
              <c:f>Sheet1!$C$19</c:f>
              <c:strCache>
                <c:ptCount val="1"/>
                <c:pt idx="0">
                  <c:v>Chemicals with Traditional Exposure Estimates</c:v>
                </c:pt>
              </c:strCache>
            </c:strRef>
          </c:tx>
          <c:invertIfNegative val="0"/>
          <c:cat>
            <c:strRef>
              <c:f>Sheet1!$A$20:$A$21</c:f>
              <c:strCache>
                <c:ptCount val="2"/>
                <c:pt idx="0">
                  <c:v>ToxCast Phase I (Wetmore et al. 2012)</c:v>
                </c:pt>
                <c:pt idx="1">
                  <c:v>ToxCast Phase II (Wetmore et al. 2015)</c:v>
                </c:pt>
              </c:strCache>
            </c:strRef>
          </c:cat>
          <c:val>
            <c:numRef>
              <c:f>Sheet1!$C$20:$C$21</c:f>
              <c:numCache>
                <c:formatCode>General</c:formatCode>
                <c:ptCount val="2"/>
                <c:pt idx="0">
                  <c:v>188</c:v>
                </c:pt>
                <c:pt idx="1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3356016"/>
        <c:axId val="353356408"/>
      </c:barChart>
      <c:catAx>
        <c:axId val="3533560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53356408"/>
        <c:crosses val="autoZero"/>
        <c:auto val="1"/>
        <c:lblAlgn val="ctr"/>
        <c:lblOffset val="100"/>
        <c:noMultiLvlLbl val="0"/>
      </c:catAx>
      <c:valAx>
        <c:axId val="3533564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5335601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DA67F-A40E-46EF-B53A-D51C70712BFD}" type="datetimeFigureOut">
              <a:rPr lang="en-US" smtClean="0"/>
              <a:pPr/>
              <a:t>5/5/2016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6C6ED-2DDB-44EE-9286-402ABE10EF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583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E96CE6-909A-4CAA-AE51-B45690FF17B1}" type="slidenum">
              <a:rPr lang="en-US">
                <a:solidFill>
                  <a:srgbClr val="000000"/>
                </a:solidFill>
              </a:rPr>
              <a:pPr/>
              <a:t>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572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B1336-C847-439E-A7CA-E128E278636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836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C6ED-2DDB-44EE-9286-402ABE10EF4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74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C6ED-2DDB-44EE-9286-402ABE10EF4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693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C6ED-2DDB-44EE-9286-402ABE10EF4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121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6C6ED-2DDB-44EE-9286-402ABE10EF4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14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0D9F14-F90F-43A7-9D68-2D423CC6B40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587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Haluk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The circles are ToxCast Phase I (human toxicity-relevant bioactivity assay) AC50s transformed using in vitro measures of human metabolic clearance and plasma protein to constant infusion doses that would produce steady-state serum concentrations equal to the in vitro AC50s.  This slide is animated, and when clicked most of the exposure estimates disappear.  At this point this is a cartoon description of what Phase II of ToxCast  will look like, but is not actual Phase II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95448-0BBF-4394-93CC-723477CC934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1752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95448-0BBF-4394-93CC-723477CC9346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051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9" name="Picture 2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613" y="-87313"/>
            <a:ext cx="9331326" cy="7000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14651" y="1447800"/>
            <a:ext cx="5713413" cy="1447800"/>
          </a:xfrm>
          <a:prstGeom prst="rect">
            <a:avLst/>
          </a:prstGeom>
          <a:solidFill>
            <a:srgbClr val="003F69">
              <a:alpha val="0"/>
            </a:srgbClr>
          </a:solidFill>
        </p:spPr>
        <p:txBody>
          <a:bodyPr lIns="0" tIns="0" rIns="0" bIns="0" anchor="b"/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14651" y="3016250"/>
            <a:ext cx="5713413" cy="338138"/>
          </a:xfrm>
          <a:prstGeom prst="rect">
            <a:avLst/>
          </a:prstGeom>
          <a:solidFill>
            <a:srgbClr val="003F69">
              <a:alpha val="0"/>
            </a:srgbClr>
          </a:solidFill>
        </p:spPr>
        <p:txBody>
          <a:bodyPr lIns="0" tIns="0" rIns="0" bIns="0"/>
          <a:lstStyle>
            <a:lvl1pPr marL="0" indent="0">
              <a:lnSpc>
                <a:spcPct val="70000"/>
              </a:lnSpc>
              <a:buFont typeface="Times" pitchFamily="1" charset="0"/>
              <a:buNone/>
              <a:defRPr i="1">
                <a:solidFill>
                  <a:schemeClr val="bg1"/>
                </a:solidFill>
                <a:latin typeface="Times New Roman" pitchFamily="1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pic>
        <p:nvPicPr>
          <p:cNvPr id="3097" name="Picture 25" descr="EPA 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1676400" cy="66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297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4587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9812" y="274638"/>
            <a:ext cx="4443003" cy="1143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355777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151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9812" y="274638"/>
            <a:ext cx="4509504" cy="1143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35577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70773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 descr="EPA Logo 2955 RGB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6" y="457202"/>
            <a:ext cx="1704975" cy="67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6224588"/>
            <a:ext cx="685800" cy="196850"/>
          </a:xfrm>
          <a:prstGeom prst="rect">
            <a:avLst/>
          </a:prstGeom>
          <a:solidFill>
            <a:srgbClr val="003F6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757238" y="6267450"/>
            <a:ext cx="5643562" cy="1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just">
              <a:lnSpc>
                <a:spcPct val="90000"/>
              </a:lnSpc>
              <a:defRPr/>
            </a:pPr>
            <a:r>
              <a:rPr lang="en-US" sz="900" b="1" dirty="0">
                <a:solidFill>
                  <a:srgbClr val="003F69"/>
                </a:solidFill>
                <a:latin typeface="Arial" pitchFamily="34" charset="0"/>
              </a:rPr>
              <a:t>Office of Research and </a:t>
            </a:r>
            <a:r>
              <a:rPr lang="en-US" sz="900" b="1" dirty="0" smtClean="0">
                <a:solidFill>
                  <a:srgbClr val="003F69"/>
                </a:solidFill>
                <a:latin typeface="Arial" pitchFamily="34" charset="0"/>
              </a:rPr>
              <a:t>Development</a:t>
            </a:r>
            <a:endParaRPr lang="en-US" sz="900" b="1" dirty="0">
              <a:solidFill>
                <a:srgbClr val="003F69"/>
              </a:solidFill>
              <a:latin typeface="Arial" pitchFamily="34" charset="0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17" y="6248400"/>
            <a:ext cx="700488" cy="145424"/>
          </a:xfrm>
          <a:prstGeom prst="rect">
            <a:avLst/>
          </a:prstGeom>
          <a:solidFill>
            <a:srgbClr val="003F69">
              <a:alpha val="0"/>
            </a:srgbClr>
          </a:solidFill>
        </p:spPr>
        <p:txBody>
          <a:bodyPr wrap="square" lIns="0" tIns="0" rIns="0" bIns="0" rtlCol="0" anchor="b"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BF1CCE98-5072-4B72-B314-FD260796E624}" type="slidenum">
              <a:rPr kumimoji="0" lang="en-US" sz="105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ill Sans"/>
                <a:ea typeface="+mj-ea"/>
                <a:cs typeface="+mj-cs"/>
              </a:rPr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t>‹#›</a:t>
            </a:fld>
            <a:r>
              <a:rPr kumimoji="0" lang="en-US" sz="105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ill Sans"/>
                <a:ea typeface="+mj-ea"/>
                <a:cs typeface="+mj-cs"/>
              </a:rPr>
              <a:t> of 18</a:t>
            </a:r>
          </a:p>
        </p:txBody>
      </p:sp>
    </p:spTree>
    <p:extLst>
      <p:ext uri="{BB962C8B-B14F-4D97-AF65-F5344CB8AC3E}">
        <p14:creationId xmlns:p14="http://schemas.microsoft.com/office/powerpoint/2010/main" val="3715770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6" r:id="rId3"/>
    <p:sldLayoutId id="2147483679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>
            <a:lumMod val="60000"/>
            <a:lumOff val="40000"/>
          </a:schemeClr>
        </a:buClr>
        <a:buFont typeface="Wingdings" pitchFamily="2" charset="2"/>
        <a:buChar char="§"/>
        <a:defRPr sz="32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–"/>
        <a:defRPr sz="24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▫"/>
        <a:defRPr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669248" y="5743702"/>
            <a:ext cx="2305161" cy="40427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000" b="1" kern="1200" smtClean="0">
                <a:solidFill>
                  <a:schemeClr val="bg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February 8, 2016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969129" y="590550"/>
            <a:ext cx="7091744" cy="2536142"/>
          </a:xfrm>
        </p:spPr>
        <p:txBody>
          <a:bodyPr/>
          <a:lstStyle/>
          <a:p>
            <a:r>
              <a:rPr lang="en-US" i="1" dirty="0"/>
              <a:t>Advances in Exposure </a:t>
            </a:r>
            <a:r>
              <a:rPr lang="en-US" i="1" dirty="0" smtClean="0"/>
              <a:t>Science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395831" y="3543152"/>
            <a:ext cx="4578578" cy="2200550"/>
          </a:xfrm>
        </p:spPr>
        <p:txBody>
          <a:bodyPr/>
          <a:lstStyle/>
          <a:p>
            <a:pPr algn="r"/>
            <a:r>
              <a:rPr lang="en-US" sz="1800" dirty="0" smtClean="0">
                <a:latin typeface="+mn-lt"/>
              </a:rPr>
              <a:t>John Wambaugh</a:t>
            </a:r>
          </a:p>
          <a:p>
            <a:pPr algn="r"/>
            <a:r>
              <a:rPr lang="en-US" sz="1800" dirty="0" smtClean="0">
                <a:latin typeface="+mn-lt"/>
              </a:rPr>
              <a:t>National Center for Computational Toxicology</a:t>
            </a:r>
          </a:p>
          <a:p>
            <a:pPr algn="r"/>
            <a:r>
              <a:rPr lang="en-US" sz="1800" dirty="0" smtClean="0">
                <a:latin typeface="+mn-lt"/>
              </a:rPr>
              <a:t>Office of Research and Development</a:t>
            </a:r>
          </a:p>
          <a:p>
            <a:pPr algn="r"/>
            <a:r>
              <a:rPr lang="en-US" sz="1800" dirty="0" smtClean="0">
                <a:latin typeface="+mn-lt"/>
              </a:rPr>
              <a:t>U.S. Environmental Protection Agency</a:t>
            </a:r>
          </a:p>
          <a:p>
            <a:pPr algn="r"/>
            <a:endParaRPr lang="en-US" sz="1800" dirty="0">
              <a:latin typeface="+mn-lt"/>
            </a:endParaRPr>
          </a:p>
          <a:p>
            <a:pPr algn="r"/>
            <a:r>
              <a:rPr lang="en-US" sz="1800" dirty="0">
                <a:latin typeface="+mn-lt"/>
              </a:rPr>
              <a:t>Opportunities and Challenges in Using Advanced 21st Century Toxicity Testing and </a:t>
            </a:r>
          </a:p>
          <a:p>
            <a:pPr algn="r"/>
            <a:r>
              <a:rPr lang="en-US" sz="1800" dirty="0">
                <a:latin typeface="+mn-lt"/>
              </a:rPr>
              <a:t>Risk Assessment Methods in a Modernized TSCA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610099" y="6264630"/>
            <a:ext cx="562890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ea typeface="ＭＳ Ｐゴシック" charset="-128"/>
              </a:rPr>
              <a:t>The views expressed in this presentation are those of the author and do not necessarily reflect the views or policies of the U.S. EPA</a:t>
            </a:r>
          </a:p>
          <a:p>
            <a:pPr algn="r"/>
            <a:endParaRPr lang="en-US" sz="1600" dirty="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2177" y="6495463"/>
            <a:ext cx="29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ORCID: 0000-0002-4024-534X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46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image00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4"/>
          <a:stretch/>
        </p:blipFill>
        <p:spPr bwMode="auto">
          <a:xfrm>
            <a:off x="3171038" y="1266825"/>
            <a:ext cx="5562732" cy="559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Predicting Chemical Constituents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idx="1"/>
          </p:nvPr>
        </p:nvSpPr>
        <p:spPr>
          <a:xfrm>
            <a:off x="261806" y="1329067"/>
            <a:ext cx="3009900" cy="2135505"/>
          </a:xfrm>
        </p:spPr>
        <p:txBody>
          <a:bodyPr/>
          <a:lstStyle/>
          <a:p>
            <a:r>
              <a:rPr lang="en-US" sz="1800" dirty="0" smtClean="0"/>
              <a:t>Unfortunately CPCPdb does not cover every chemical-product combination (~2000 chemicals, but already &gt;8000 in Tox21)</a:t>
            </a:r>
          </a:p>
          <a:p>
            <a:r>
              <a:rPr lang="en-US" sz="1800" dirty="0" smtClean="0"/>
              <a:t>We are now using machine learning to fill in the rest</a:t>
            </a:r>
          </a:p>
          <a:p>
            <a:r>
              <a:rPr lang="en-US" sz="1800" dirty="0" smtClean="0"/>
              <a:t>We can predict </a:t>
            </a:r>
            <a:r>
              <a:rPr lang="en-US" sz="1800" dirty="0"/>
              <a:t>functional use and weight fraction for </a:t>
            </a:r>
            <a:r>
              <a:rPr lang="en-US" sz="1800" dirty="0" smtClean="0"/>
              <a:t>thousands of chemicals</a:t>
            </a:r>
            <a:endParaRPr lang="en-US" sz="1800" dirty="0"/>
          </a:p>
          <a:p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6734943" y="6274422"/>
            <a:ext cx="2409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Isaacs et al. (submitted)</a:t>
            </a:r>
            <a:endParaRPr lang="en-US" dirty="0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57238" y="6267450"/>
            <a:ext cx="5643562" cy="1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just">
              <a:lnSpc>
                <a:spcPct val="90000"/>
              </a:lnSpc>
              <a:defRPr/>
            </a:pPr>
            <a:r>
              <a:rPr lang="en-US" sz="900" b="1" dirty="0">
                <a:solidFill>
                  <a:srgbClr val="003F69"/>
                </a:solidFill>
                <a:latin typeface="Arial" pitchFamily="34" charset="0"/>
              </a:rPr>
              <a:t>Office of Research and </a:t>
            </a:r>
            <a:r>
              <a:rPr lang="en-US" sz="900" b="1" dirty="0" smtClean="0">
                <a:solidFill>
                  <a:srgbClr val="003F69"/>
                </a:solidFill>
                <a:latin typeface="Arial" pitchFamily="34" charset="0"/>
              </a:rPr>
              <a:t>Development</a:t>
            </a:r>
            <a:endParaRPr lang="en-US" sz="900" b="1" dirty="0">
              <a:solidFill>
                <a:srgbClr val="003F69"/>
              </a:solidFill>
              <a:latin typeface="Arial" pitchFamily="34" charset="0"/>
            </a:endParaRPr>
          </a:p>
        </p:txBody>
      </p:sp>
      <p:pic>
        <p:nvPicPr>
          <p:cNvPr id="7" name="Picture 1" descr="image00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4" r="83773" b="81734"/>
          <a:stretch/>
        </p:blipFill>
        <p:spPr bwMode="auto">
          <a:xfrm>
            <a:off x="1766756" y="4833241"/>
            <a:ext cx="1687952" cy="1189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 descr="image00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15" r="82453" b="62967"/>
          <a:stretch/>
        </p:blipFill>
        <p:spPr bwMode="auto">
          <a:xfrm>
            <a:off x="7318768" y="4833241"/>
            <a:ext cx="1825232" cy="125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260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8061" y="123372"/>
            <a:ext cx="6439195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>Pilot Projects to Reduce Uncertainty and Expand Validation Domain</a:t>
            </a:r>
            <a:endParaRPr lang="en-US" sz="2800" dirty="0"/>
          </a:p>
        </p:txBody>
      </p:sp>
      <p:pic>
        <p:nvPicPr>
          <p:cNvPr id="26" name="Picture 17" descr="EPA Logo 2955 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6" y="457202"/>
            <a:ext cx="1704975" cy="67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321601"/>
              </p:ext>
            </p:extLst>
          </p:nvPr>
        </p:nvGraphicFramePr>
        <p:xfrm>
          <a:off x="692458" y="1455938"/>
          <a:ext cx="7652552" cy="3101321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3913896"/>
                <a:gridCol w="3738656"/>
              </a:tblGrid>
              <a:tr h="392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Project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 smtClean="0">
                          <a:effectLst/>
                        </a:rPr>
                        <a:t>Pilot</a:t>
                      </a:r>
                      <a:r>
                        <a:rPr lang="en-US" sz="1600" b="1" u="none" strike="noStrike" baseline="0" dirty="0" smtClean="0">
                          <a:effectLst/>
                        </a:rPr>
                        <a:t> Project Scope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b"/>
                </a:tc>
              </a:tr>
              <a:tr h="6773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High </a:t>
                      </a:r>
                      <a:r>
                        <a:rPr lang="en-US" sz="1600" u="none" strike="noStrike" dirty="0" smtClean="0">
                          <a:effectLst/>
                        </a:rPr>
                        <a:t>throughput chemical property measurement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(e.g., log P)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200 chemicals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/>
                </a:tc>
              </a:tr>
              <a:tr h="6773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Determine </a:t>
                      </a:r>
                      <a:r>
                        <a:rPr lang="en-US" sz="1600" u="none" strike="noStrike" dirty="0" smtClean="0">
                          <a:effectLst/>
                        </a:rPr>
                        <a:t>the chemical </a:t>
                      </a:r>
                      <a:r>
                        <a:rPr lang="en-US" sz="1600" u="none" strike="noStrike" dirty="0">
                          <a:effectLst/>
                        </a:rPr>
                        <a:t>c</a:t>
                      </a:r>
                      <a:r>
                        <a:rPr lang="en-US" sz="1600" u="none" strike="noStrike" dirty="0" smtClean="0">
                          <a:effectLst/>
                        </a:rPr>
                        <a:t>onstituents </a:t>
                      </a:r>
                      <a:r>
                        <a:rPr lang="en-US" sz="1600" u="none" strike="noStrike" dirty="0">
                          <a:effectLst/>
                        </a:rPr>
                        <a:t>of products, materials, </a:t>
                      </a:r>
                      <a:r>
                        <a:rPr lang="en-US" sz="1600" u="none" strike="noStrike" dirty="0" smtClean="0">
                          <a:effectLst/>
                        </a:rPr>
                        <a:t>articles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20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classes of product, 5 samples each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/>
                </a:tc>
              </a:tr>
              <a:tr h="6773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Determine chemical emission rate from specific products, materials, articles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100 materials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/>
                </a:tc>
              </a:tr>
              <a:tr h="6773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Screening for occurrence of large numbers of chemicals in </a:t>
                      </a:r>
                      <a:r>
                        <a:rPr lang="en-US" sz="1600" u="none" strike="noStrike" dirty="0" smtClean="0">
                          <a:effectLst/>
                        </a:rPr>
                        <a:t>blood samples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500 individuals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4826" y="4804229"/>
            <a:ext cx="79787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Expands application domain of physical chemical property computational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Better understanding of what chemicals are associated with household products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Better understanding of chemicals in the indoor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Expands validation domain of human biomonitoring chemicals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072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/>
          <a:srcRect l="27624" t="13536" r="68457" b="12095"/>
          <a:stretch/>
        </p:blipFill>
        <p:spPr>
          <a:xfrm>
            <a:off x="536161" y="1205694"/>
            <a:ext cx="361147" cy="44329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/>
          <a:srcRect l="12026" t="76274" r="72001" b="14019"/>
          <a:stretch/>
        </p:blipFill>
        <p:spPr>
          <a:xfrm>
            <a:off x="3122498" y="5644883"/>
            <a:ext cx="3086100" cy="121311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6468080" y="1205694"/>
            <a:ext cx="2489574" cy="839232"/>
            <a:chOff x="477095" y="1129787"/>
            <a:chExt cx="2489574" cy="83923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/>
            <a:srcRect t="1987" r="71674" b="86951"/>
            <a:stretch/>
          </p:blipFill>
          <p:spPr>
            <a:xfrm>
              <a:off x="477095" y="1129787"/>
              <a:ext cx="2489574" cy="62886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243249" y="1599687"/>
              <a:ext cx="130298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Log</a:t>
              </a:r>
              <a:r>
                <a:rPr lang="en-US" baseline="-25000" dirty="0" smtClean="0"/>
                <a:t>10</a:t>
              </a:r>
              <a:r>
                <a:rPr lang="en-US" dirty="0" smtClean="0"/>
                <a:t> (µg/g)</a:t>
              </a:r>
              <a:endParaRPr lang="en-US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/>
          <a:srcRect l="10267" t="27674" r="74641" b="30176"/>
          <a:stretch/>
        </p:blipFill>
        <p:spPr>
          <a:xfrm>
            <a:off x="6316599" y="2044926"/>
            <a:ext cx="2392187" cy="43216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8272" y="114639"/>
            <a:ext cx="4443003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dirty="0" smtClean="0"/>
              <a:t>ExpoCast Consumer Product Scan</a:t>
            </a:r>
            <a:endParaRPr lang="en-US" sz="2800" dirty="0"/>
          </a:p>
        </p:txBody>
      </p:sp>
      <p:pic>
        <p:nvPicPr>
          <p:cNvPr id="26" name="Picture 17" descr="EPA Logo 2955 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6" y="457202"/>
            <a:ext cx="1704975" cy="67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/>
        </p:nvSpPr>
        <p:spPr>
          <a:xfrm>
            <a:off x="989066" y="2044926"/>
            <a:ext cx="8015235" cy="10338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134100" y="6308729"/>
            <a:ext cx="2931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Results from Alice Yau (SWRI)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-916268" y="3001124"/>
            <a:ext cx="2842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Commonly Found Chemicals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01739" y="5702144"/>
            <a:ext cx="2812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GC-MS with DCM Extraction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19758" y="1449691"/>
            <a:ext cx="45743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Scanned 5 examples each of 20 class of consumer products</a:t>
            </a:r>
          </a:p>
          <a:p>
            <a:endParaRPr lang="en-US" dirty="0"/>
          </a:p>
          <a:p>
            <a:r>
              <a:rPr lang="en-US" dirty="0" smtClean="0"/>
              <a:t>Found &gt;3500 chemicals in total across the 100 products</a:t>
            </a:r>
          </a:p>
          <a:p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/>
          <a:srcRect l="78622" t="13536" r="20832" b="12095"/>
          <a:stretch/>
        </p:blipFill>
        <p:spPr>
          <a:xfrm>
            <a:off x="848053" y="1200582"/>
            <a:ext cx="50334" cy="4432972"/>
          </a:xfrm>
          <a:prstGeom prst="rect">
            <a:avLst/>
          </a:prstGeom>
        </p:spPr>
      </p:pic>
      <p:pic>
        <p:nvPicPr>
          <p:cNvPr id="1028" name="Picture 4" descr="http://acimg.auctivacommerce.com/imgdata/0/3/0/4/8/3/webimg/482199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093" y="2834078"/>
            <a:ext cx="1681545" cy="231445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1181007" y="2994191"/>
            <a:ext cx="18094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chemicals found in a cotton shirt</a:t>
            </a:r>
            <a:endParaRPr lang="en-US" dirty="0"/>
          </a:p>
        </p:txBody>
      </p:sp>
      <p:sp>
        <p:nvSpPr>
          <p:cNvPr id="17" name="Right Brace 16"/>
          <p:cNvSpPr/>
          <p:nvPr/>
        </p:nvSpPr>
        <p:spPr>
          <a:xfrm>
            <a:off x="1013517" y="1576137"/>
            <a:ext cx="153546" cy="38741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74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/>
          <a:srcRect l="27624" t="13536" r="68457" b="12095"/>
          <a:stretch/>
        </p:blipFill>
        <p:spPr>
          <a:xfrm>
            <a:off x="536161" y="1205694"/>
            <a:ext cx="361147" cy="44329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/>
          <a:srcRect l="12026" t="76274" r="72001" b="14019"/>
          <a:stretch/>
        </p:blipFill>
        <p:spPr>
          <a:xfrm>
            <a:off x="3122498" y="5644883"/>
            <a:ext cx="3086100" cy="121311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6468080" y="1205694"/>
            <a:ext cx="2489574" cy="839232"/>
            <a:chOff x="477095" y="1129787"/>
            <a:chExt cx="2489574" cy="83923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/>
            <a:srcRect t="1987" r="71674" b="86951"/>
            <a:stretch/>
          </p:blipFill>
          <p:spPr>
            <a:xfrm>
              <a:off x="477095" y="1129787"/>
              <a:ext cx="2489574" cy="62886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243249" y="1599687"/>
              <a:ext cx="130298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Log</a:t>
              </a:r>
              <a:r>
                <a:rPr lang="en-US" baseline="-25000" dirty="0" smtClean="0"/>
                <a:t>10</a:t>
              </a:r>
              <a:r>
                <a:rPr lang="en-US" dirty="0" smtClean="0"/>
                <a:t> (µg/g)</a:t>
              </a:r>
              <a:endParaRPr lang="en-US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/>
          <a:srcRect l="10267" t="27674" r="74641" b="30176"/>
          <a:stretch/>
        </p:blipFill>
        <p:spPr>
          <a:xfrm>
            <a:off x="6316599" y="2044926"/>
            <a:ext cx="2392187" cy="43216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8272" y="114639"/>
            <a:ext cx="4443003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dirty="0" smtClean="0"/>
              <a:t>ExpoCast Consumer Product Scan</a:t>
            </a:r>
            <a:endParaRPr lang="en-US" sz="2800" dirty="0"/>
          </a:p>
        </p:txBody>
      </p:sp>
      <p:pic>
        <p:nvPicPr>
          <p:cNvPr id="26" name="Picture 17" descr="EPA Logo 2955 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6" y="457202"/>
            <a:ext cx="1704975" cy="67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/>
        </p:nvSpPr>
        <p:spPr>
          <a:xfrm>
            <a:off x="989066" y="2044926"/>
            <a:ext cx="8015235" cy="10338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134100" y="6308729"/>
            <a:ext cx="2931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Results from Alice Yau (SWRI)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-916268" y="3001124"/>
            <a:ext cx="2842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Commonly Found Chemicals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01739" y="5702144"/>
            <a:ext cx="2812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GC-MS with DCM Extraction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19758" y="1449691"/>
            <a:ext cx="45743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Scanned 5 examples each of 20 class of consumer products</a:t>
            </a:r>
          </a:p>
          <a:p>
            <a:endParaRPr lang="en-US" dirty="0"/>
          </a:p>
          <a:p>
            <a:r>
              <a:rPr lang="en-US" dirty="0" smtClean="0"/>
              <a:t>Found &gt;3500 chemicals in total across the 100 products</a:t>
            </a:r>
          </a:p>
          <a:p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/>
          <a:srcRect l="78622" t="13536" r="20832" b="12095"/>
          <a:stretch/>
        </p:blipFill>
        <p:spPr>
          <a:xfrm>
            <a:off x="848053" y="1200582"/>
            <a:ext cx="50334" cy="4432972"/>
          </a:xfrm>
          <a:prstGeom prst="rect">
            <a:avLst/>
          </a:prstGeom>
        </p:spPr>
      </p:pic>
      <p:sp>
        <p:nvSpPr>
          <p:cNvPr id="21" name="Right Arrow 20"/>
          <p:cNvSpPr/>
          <p:nvPr/>
        </p:nvSpPr>
        <p:spPr>
          <a:xfrm rot="10800000">
            <a:off x="923208" y="2986033"/>
            <a:ext cx="383077" cy="257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313091" y="2915681"/>
            <a:ext cx="3391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86D30"/>
                </a:solidFill>
              </a:rPr>
              <a:t>Dark green </a:t>
            </a:r>
            <a:r>
              <a:rPr lang="en-US" dirty="0" smtClean="0"/>
              <a:t>is a high concentration</a:t>
            </a:r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 rot="10800000">
            <a:off x="923208" y="3298278"/>
            <a:ext cx="383077" cy="257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313091" y="3227926"/>
            <a:ext cx="2701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E6F4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 green </a:t>
            </a:r>
            <a:r>
              <a:rPr lang="en-US" dirty="0" smtClean="0"/>
              <a:t>is not detected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92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/>
          <a:srcRect l="27624" t="13536" r="7988" b="12095"/>
          <a:stretch/>
        </p:blipFill>
        <p:spPr>
          <a:xfrm>
            <a:off x="536161" y="1205694"/>
            <a:ext cx="5933769" cy="44329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/>
          <a:srcRect l="12026" t="76274" r="72001" b="14019"/>
          <a:stretch/>
        </p:blipFill>
        <p:spPr>
          <a:xfrm>
            <a:off x="3122498" y="5644883"/>
            <a:ext cx="3086100" cy="121311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6468080" y="1205694"/>
            <a:ext cx="2489574" cy="839232"/>
            <a:chOff x="477095" y="1129787"/>
            <a:chExt cx="2489574" cy="83923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/>
            <a:srcRect t="1987" r="71674" b="86951"/>
            <a:stretch/>
          </p:blipFill>
          <p:spPr>
            <a:xfrm>
              <a:off x="477095" y="1129787"/>
              <a:ext cx="2489574" cy="62886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243249" y="1599687"/>
              <a:ext cx="130298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Log</a:t>
              </a:r>
              <a:r>
                <a:rPr lang="en-US" baseline="-25000" dirty="0" smtClean="0"/>
                <a:t>10</a:t>
              </a:r>
              <a:r>
                <a:rPr lang="en-US" dirty="0" smtClean="0"/>
                <a:t> (µg/g)</a:t>
              </a:r>
              <a:endParaRPr lang="en-US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/>
          <a:srcRect l="10267" t="27674" r="74641" b="30176"/>
          <a:stretch/>
        </p:blipFill>
        <p:spPr>
          <a:xfrm>
            <a:off x="6316599" y="2044926"/>
            <a:ext cx="2392187" cy="43216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8272" y="114639"/>
            <a:ext cx="4443003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dirty="0" smtClean="0"/>
              <a:t>ExpoCast Consumer Product Scan</a:t>
            </a:r>
            <a:endParaRPr lang="en-US" sz="2800" dirty="0"/>
          </a:p>
        </p:txBody>
      </p:sp>
      <p:pic>
        <p:nvPicPr>
          <p:cNvPr id="26" name="Picture 17" descr="EPA Logo 2955 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6" y="457202"/>
            <a:ext cx="1704975" cy="67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/>
        </p:nvSpPr>
        <p:spPr>
          <a:xfrm>
            <a:off x="989066" y="2044926"/>
            <a:ext cx="8015235" cy="10338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134100" y="6308729"/>
            <a:ext cx="2931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Results from Alice Yau (SWRI)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-916268" y="3001124"/>
            <a:ext cx="2842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Commonly Found Chemicals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3853" y="5702144"/>
            <a:ext cx="3194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GCXGC-MS </a:t>
            </a:r>
            <a:r>
              <a:rPr lang="en-US" dirty="0"/>
              <a:t>with DCM Extraction</a:t>
            </a:r>
          </a:p>
        </p:txBody>
      </p:sp>
    </p:spTree>
    <p:extLst>
      <p:ext uri="{BB962C8B-B14F-4D97-AF65-F5344CB8AC3E}">
        <p14:creationId xmlns:p14="http://schemas.microsoft.com/office/powerpoint/2010/main" val="307041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40" name="Picture 1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08"/>
          <a:stretch/>
        </p:blipFill>
        <p:spPr bwMode="auto">
          <a:xfrm>
            <a:off x="-12933" y="1474064"/>
            <a:ext cx="5385034" cy="377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9812" y="85984"/>
            <a:ext cx="4447883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US" sz="2800" b="1" dirty="0" smtClean="0"/>
              <a:t>Suspect Screening and Non-Targeted Analytical Chemistry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159745" y="3014285"/>
            <a:ext cx="92044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Mass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flipH="1">
            <a:off x="1769696" y="4804985"/>
            <a:ext cx="296740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Retention Time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flipH="1">
            <a:off x="1006109" y="1524506"/>
            <a:ext cx="441679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947 Peaks in an American Health Homes Dust Sample</a:t>
            </a:r>
            <a:endParaRPr lang="en-US" sz="1800" dirty="0"/>
          </a:p>
        </p:txBody>
      </p:sp>
      <p:cxnSp>
        <p:nvCxnSpPr>
          <p:cNvPr id="12" name="Straight Connector 11"/>
          <p:cNvCxnSpPr/>
          <p:nvPr/>
        </p:nvCxnSpPr>
        <p:spPr>
          <a:xfrm flipH="1" flipV="1">
            <a:off x="4737099" y="3924245"/>
            <a:ext cx="1295402" cy="74461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3356128" y="4063527"/>
            <a:ext cx="2676372" cy="741458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 flipV="1">
            <a:off x="4330700" y="3095475"/>
            <a:ext cx="1777352" cy="1384107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2159306" y="1900857"/>
            <a:ext cx="4047662" cy="1334867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4737099" y="2544053"/>
            <a:ext cx="1339688" cy="1383343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4330700" y="2284937"/>
            <a:ext cx="1866580" cy="786278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9645" y="5389822"/>
            <a:ext cx="8972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We are now expanding our identity libraries using reference samples of ToxCast chemicals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005097" y="6343991"/>
            <a:ext cx="5129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Rager et al., Environment International (In Press)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216069" y="1228984"/>
            <a:ext cx="29279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Each peak corresponds to a chemical with an accurate mass and predicted formula: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16068" y="2729057"/>
            <a:ext cx="29279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Multiple chemicals can have the same mass and formula: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16068" y="4530040"/>
            <a:ext cx="2522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Is chemical A present, chemical B, or both?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706221" y="2073471"/>
            <a:ext cx="16610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</a:t>
            </a:r>
            <a:r>
              <a:rPr kumimoji="0" lang="en-US" sz="24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17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</a:t>
            </a:r>
            <a:r>
              <a:rPr kumimoji="0" lang="en-US" sz="24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19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  <a:r>
              <a:rPr kumimoji="0" lang="en-US" sz="24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28" name="Picture 2" descr="http://itech.dickinson.edu/chemistry/wp-content/uploads/2008/04/morphine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219" y="3400078"/>
            <a:ext cx="964068" cy="97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http://upload.wikimedia.org/wikipedia/commons/4/40/Piperin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858" y="3480855"/>
            <a:ext cx="1367879" cy="85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35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839950" y="256822"/>
            <a:ext cx="68659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 smtClean="0">
                <a:solidFill>
                  <a:srgbClr val="355777"/>
                </a:solidFill>
                <a:latin typeface="Gill Sans MT" panose="020B0502020104020203" pitchFamily="34" charset="0"/>
              </a:rPr>
              <a:t>Applying Non-Targeted Screening</a:t>
            </a:r>
            <a:endParaRPr lang="en-US" sz="3400" dirty="0">
              <a:solidFill>
                <a:srgbClr val="355777"/>
              </a:solidFill>
              <a:latin typeface="Gill Sans MT" panose="020B0502020104020203" pitchFamily="34" charset="0"/>
            </a:endParaRPr>
          </a:p>
        </p:txBody>
      </p:sp>
      <p:pic>
        <p:nvPicPr>
          <p:cNvPr id="8" name="Picture 7" descr="Cartoon showing a drunk man looking for his keys under the light of a lamp pos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0" t="12574" r="13677" b="13090"/>
          <a:stretch/>
        </p:blipFill>
        <p:spPr bwMode="auto">
          <a:xfrm>
            <a:off x="4891262" y="1457151"/>
            <a:ext cx="3881263" cy="313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60182" y="4222685"/>
            <a:ext cx="30235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“I’m searching for my keys.”</a:t>
            </a:r>
            <a:endParaRPr lang="en-US" i="1" dirty="0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494145" y="1856588"/>
            <a:ext cx="3734563" cy="45259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▫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ExpoCast consumer product scanning and blood sample monitoring</a:t>
            </a:r>
          </a:p>
          <a:p>
            <a:r>
              <a:rPr lang="en-US" sz="2000" dirty="0" smtClean="0"/>
              <a:t>EPA is also analyzing house dust from American homes – can identify 50% of the mass but only 2% of the chemicals </a:t>
            </a:r>
            <a:r>
              <a:rPr lang="en-US" sz="2000" dirty="0"/>
              <a:t>Rager et al., Environment International (In Press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94145" y="4835917"/>
            <a:ext cx="8278380" cy="45259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▫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EPA is coordinating a comparison of the abilities of leading academic, government, and industry non-targeted screening groups to assess strengths and weaknesses</a:t>
            </a:r>
          </a:p>
        </p:txBody>
      </p:sp>
    </p:spTree>
    <p:extLst>
      <p:ext uri="{BB962C8B-B14F-4D97-AF65-F5344CB8AC3E}">
        <p14:creationId xmlns:p14="http://schemas.microsoft.com/office/powerpoint/2010/main" val="104085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4595" t="19049" r="55056" b="39427"/>
          <a:stretch/>
        </p:blipFill>
        <p:spPr>
          <a:xfrm>
            <a:off x="81127" y="1492691"/>
            <a:ext cx="7391400" cy="2961730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/>
        </p:nvSpPr>
        <p:spPr bwMode="auto">
          <a:xfrm>
            <a:off x="2514600" y="576086"/>
            <a:ext cx="6071895" cy="32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Aft>
                <a:spcPts val="1200"/>
              </a:spcAft>
            </a:pPr>
            <a:endParaRPr lang="en-US" sz="3200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11547997" y="4992993"/>
            <a:ext cx="240202" cy="16587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1" charset="-128"/>
            </a:endParaRPr>
          </a:p>
        </p:txBody>
      </p:sp>
      <p:sp>
        <p:nvSpPr>
          <p:cNvPr id="14" name="Right Brace 13"/>
          <p:cNvSpPr/>
          <p:nvPr/>
        </p:nvSpPr>
        <p:spPr>
          <a:xfrm>
            <a:off x="7560263" y="1707432"/>
            <a:ext cx="83842" cy="28346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620000" y="1600200"/>
            <a:ext cx="16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ToxCast-derived Receptor Bioactivity Converted to mg/kg/day with HTTK</a:t>
            </a:r>
            <a:endParaRPr lang="en-US" sz="1200" dirty="0"/>
          </a:p>
        </p:txBody>
      </p:sp>
      <p:sp>
        <p:nvSpPr>
          <p:cNvPr id="16" name="Right Brace 15"/>
          <p:cNvSpPr/>
          <p:nvPr/>
        </p:nvSpPr>
        <p:spPr>
          <a:xfrm>
            <a:off x="7549346" y="2942861"/>
            <a:ext cx="83842" cy="28346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625546" y="2830162"/>
            <a:ext cx="985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ExpoCast</a:t>
            </a:r>
          </a:p>
          <a:p>
            <a:r>
              <a:rPr lang="en-US" sz="1200" dirty="0" smtClean="0"/>
              <a:t>Exposure Predictions</a:t>
            </a:r>
            <a:endParaRPr lang="en-US" sz="1200" dirty="0"/>
          </a:p>
        </p:txBody>
      </p:sp>
      <p:sp>
        <p:nvSpPr>
          <p:cNvPr id="4" name="Rectangle 3"/>
          <p:cNvSpPr/>
          <p:nvPr/>
        </p:nvSpPr>
        <p:spPr>
          <a:xfrm>
            <a:off x="3222220" y="5158867"/>
            <a:ext cx="54645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December, 2014 Panel:</a:t>
            </a:r>
          </a:p>
          <a:p>
            <a:r>
              <a:rPr lang="en-US" sz="1400" dirty="0" smtClean="0"/>
              <a:t>“Scientific </a:t>
            </a:r>
            <a:r>
              <a:rPr lang="en-US" sz="1400" dirty="0"/>
              <a:t>Issues Associated with Integrated Endocrine Bioactivity and Exposure-Based Prioritization and </a:t>
            </a:r>
            <a:r>
              <a:rPr lang="en-US" sz="1400" dirty="0" smtClean="0"/>
              <a:t>Screening“</a:t>
            </a:r>
          </a:p>
          <a:p>
            <a:endParaRPr lang="en-US" sz="1400" dirty="0"/>
          </a:p>
          <a:p>
            <a:r>
              <a:rPr lang="en-US" sz="1400" dirty="0" smtClean="0"/>
              <a:t>DOCKET NUMBER:</a:t>
            </a:r>
          </a:p>
          <a:p>
            <a:r>
              <a:rPr lang="en-US" sz="1400" dirty="0" smtClean="0"/>
              <a:t>EPA–HQ–OPP–2014–0614 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965061" y="4454421"/>
            <a:ext cx="266390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ToxCast Chemicals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62377" y="5158867"/>
            <a:ext cx="26584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Prioritization as in Wetmore </a:t>
            </a:r>
            <a:r>
              <a:rPr lang="en-US" sz="1400" i="1" dirty="0" smtClean="0"/>
              <a:t>et al</a:t>
            </a:r>
            <a:r>
              <a:rPr lang="en-US" sz="1400" dirty="0" smtClean="0"/>
              <a:t>. (2015) Bioactivity, Dosimetry, and Exposure Paper  </a:t>
            </a:r>
            <a:endParaRPr lang="en-US" sz="1400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743200" y="735210"/>
            <a:ext cx="577153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 eaLnBrk="1" hangingPunct="1">
              <a:defRPr/>
            </a:pPr>
            <a:endParaRPr lang="en-US" sz="3200" b="1" dirty="0">
              <a:solidFill>
                <a:srgbClr val="355777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9812" y="227361"/>
            <a:ext cx="6196988" cy="1143000"/>
          </a:xfrm>
        </p:spPr>
        <p:txBody>
          <a:bodyPr/>
          <a:lstStyle/>
          <a:p>
            <a:pPr lvl="0">
              <a:defRPr/>
            </a:pPr>
            <a:r>
              <a:rPr lang="en-US" dirty="0" smtClean="0">
                <a:cs typeface="Calibri" pitchFamily="34" charset="0"/>
              </a:rPr>
              <a:t>High </a:t>
            </a:r>
            <a:r>
              <a:rPr lang="en-US" dirty="0">
                <a:cs typeface="Calibri" pitchFamily="34" charset="0"/>
              </a:rPr>
              <a:t>Throughput Risk </a:t>
            </a:r>
            <a:r>
              <a:rPr lang="en-US" dirty="0" smtClean="0">
                <a:cs typeface="Calibri" pitchFamily="34" charset="0"/>
              </a:rPr>
              <a:t>Prioritization in Practice</a:t>
            </a:r>
            <a:endParaRPr lang="en-US" dirty="0">
              <a:cs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20000" y="3477805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Near Field</a:t>
            </a:r>
          </a:p>
          <a:p>
            <a:r>
              <a:rPr lang="en-US" sz="1400" b="1" dirty="0" smtClean="0">
                <a:solidFill>
                  <a:srgbClr val="0F0FB1"/>
                </a:solidFill>
              </a:rPr>
              <a:t>Far Field</a:t>
            </a:r>
            <a:endParaRPr lang="en-US" sz="1400" b="1" dirty="0">
              <a:solidFill>
                <a:srgbClr val="0F0F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843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464457" y="1351261"/>
            <a:ext cx="8229600" cy="4525963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We would like to know more about the risk posed by thousands of chemicals in the environment – which are most worthy of further study?</a:t>
            </a:r>
          </a:p>
          <a:p>
            <a:pPr lvl="1"/>
            <a:r>
              <a:rPr lang="en-US" dirty="0" smtClean="0"/>
              <a:t>Exposure provides real world context to hazards indicated by high-throughput bioactivity screening</a:t>
            </a:r>
          </a:p>
          <a:p>
            <a:endParaRPr lang="en-US" dirty="0"/>
          </a:p>
          <a:p>
            <a:r>
              <a:rPr lang="en-US" dirty="0" smtClean="0"/>
              <a:t>Using </a:t>
            </a:r>
            <a:r>
              <a:rPr lang="en-US" b="1" dirty="0" smtClean="0"/>
              <a:t>high throughput exposure </a:t>
            </a:r>
            <a:r>
              <a:rPr lang="en-US" dirty="0" smtClean="0"/>
              <a:t>approaches we can make coarse predictions of exposure</a:t>
            </a:r>
          </a:p>
          <a:p>
            <a:pPr lvl="1"/>
            <a:r>
              <a:rPr lang="en-US" dirty="0" smtClean="0"/>
              <a:t>We are actively refining and better validating these predictions with new models and data</a:t>
            </a:r>
          </a:p>
          <a:p>
            <a:pPr lvl="1"/>
            <a:r>
              <a:rPr lang="en-US" dirty="0" smtClean="0"/>
              <a:t>In some cases, upper confidence limit on current predictions is already many times lower than predicted hazard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495800" y="5810846"/>
            <a:ext cx="47529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55777"/>
                </a:solidFill>
                <a:ea typeface="ＭＳ Ｐゴシック" charset="-128"/>
              </a:rPr>
              <a:t>The views expressed in this presentation are those of the author and do not necessarily reflect the views or policies of the U.S. EPA</a:t>
            </a:r>
          </a:p>
          <a:p>
            <a:pPr algn="ctr"/>
            <a:endParaRPr lang="en-US" sz="1400" dirty="0">
              <a:solidFill>
                <a:srgbClr val="355777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4197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Box 74"/>
          <p:cNvSpPr txBox="1"/>
          <p:nvPr/>
        </p:nvSpPr>
        <p:spPr>
          <a:xfrm>
            <a:off x="417107" y="2239863"/>
            <a:ext cx="1665008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cs typeface="Helvetica" pitchFamily="34" charset="0"/>
              </a:rPr>
              <a:t>NCCT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Chris Grulke</a:t>
            </a:r>
            <a:endParaRPr lang="en-US" sz="1600" dirty="0">
              <a:solidFill>
                <a:schemeClr val="bg1"/>
              </a:solidFill>
              <a:cs typeface="Helvetica" pitchFamily="34" charset="0"/>
            </a:endParaRP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Richard Judson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Dustin </a:t>
            </a:r>
            <a:r>
              <a:rPr lang="en-US" sz="1600" smtClean="0">
                <a:solidFill>
                  <a:schemeClr val="bg1"/>
                </a:solidFill>
                <a:cs typeface="Helvetica" pitchFamily="34" charset="0"/>
              </a:rPr>
              <a:t>Kapruan</a:t>
            </a:r>
            <a:endParaRPr lang="en-US" sz="1600" dirty="0" smtClean="0">
              <a:solidFill>
                <a:schemeClr val="bg1"/>
              </a:solidFill>
              <a:cs typeface="Helvetica" pitchFamily="34" charset="0"/>
            </a:endParaRP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Chantel Nicolas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Robert Pearce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James Rabinowitz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Ann Richard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Caroline Ring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Woody Setzer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Rusty Thomas</a:t>
            </a:r>
          </a:p>
          <a:p>
            <a:r>
              <a:rPr lang="en-US" sz="1600" b="1" dirty="0" smtClean="0">
                <a:solidFill>
                  <a:schemeClr val="bg1"/>
                </a:solidFill>
                <a:cs typeface="Helvetica" pitchFamily="34" charset="0"/>
              </a:rPr>
              <a:t>John Wambaugh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Antony Williams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177529" y="2239863"/>
            <a:ext cx="207087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cs typeface="Helvetica" pitchFamily="34" charset="0"/>
              </a:rPr>
              <a:t>NERL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Craig Barber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Brandy Beverly</a:t>
            </a:r>
            <a:endParaRPr lang="en-US" sz="1600" dirty="0">
              <a:solidFill>
                <a:schemeClr val="bg1"/>
              </a:solidFill>
              <a:cs typeface="Helvetica" pitchFamily="34" charset="0"/>
            </a:endParaRP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Derya Biryol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Kathie </a:t>
            </a:r>
            <a:r>
              <a:rPr lang="en-US" sz="1600" dirty="0">
                <a:solidFill>
                  <a:schemeClr val="bg1"/>
                </a:solidFill>
                <a:cs typeface="Helvetica" pitchFamily="34" charset="0"/>
              </a:rPr>
              <a:t>Dionisio 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Peter </a:t>
            </a:r>
            <a:r>
              <a:rPr lang="en-US" sz="1600" dirty="0">
                <a:solidFill>
                  <a:schemeClr val="bg1"/>
                </a:solidFill>
                <a:cs typeface="Helvetica" pitchFamily="34" charset="0"/>
              </a:rPr>
              <a:t>Egeghy 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Kim Gaetz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Brandall Ingle</a:t>
            </a:r>
            <a:endParaRPr lang="en-US" sz="1600" dirty="0">
              <a:solidFill>
                <a:schemeClr val="bg1"/>
              </a:solidFill>
              <a:cs typeface="Helvetica" pitchFamily="34" charset="0"/>
            </a:endParaRPr>
          </a:p>
          <a:p>
            <a:r>
              <a:rPr lang="en-US" sz="1600" b="1" dirty="0" smtClean="0">
                <a:solidFill>
                  <a:schemeClr val="bg1"/>
                </a:solidFill>
                <a:cs typeface="Helvetica" pitchFamily="34" charset="0"/>
              </a:rPr>
              <a:t>Kristin Isaacs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Katherine Phillips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Paul Price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Mark Strynar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Jon Sobus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Mike Tornero-Velez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Elin Ulrich</a:t>
            </a:r>
            <a:endParaRPr lang="en-US" sz="1600" dirty="0">
              <a:solidFill>
                <a:schemeClr val="bg1"/>
              </a:solidFill>
              <a:cs typeface="Helvetica" pitchFamily="34" charset="0"/>
            </a:endParaRPr>
          </a:p>
          <a:p>
            <a:r>
              <a:rPr lang="en-US" sz="1600" dirty="0">
                <a:solidFill>
                  <a:schemeClr val="bg1"/>
                </a:solidFill>
                <a:cs typeface="Helvetica" pitchFamily="34" charset="0"/>
              </a:rPr>
              <a:t>Dan Vallero</a:t>
            </a:r>
          </a:p>
          <a:p>
            <a:endParaRPr lang="en-US" sz="1600" dirty="0" smtClean="0">
              <a:solidFill>
                <a:schemeClr val="bg1"/>
              </a:solidFill>
              <a:cs typeface="Helvetic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20459" y="4401076"/>
            <a:ext cx="1963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7D7D"/>
                </a:solidFill>
              </a:rPr>
              <a:t>*Trainees</a:t>
            </a:r>
            <a:endParaRPr lang="en-US" sz="2000" b="1" dirty="0">
              <a:solidFill>
                <a:srgbClr val="FF7D7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67029" y="3468933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7D7D"/>
                </a:solidFill>
              </a:rPr>
              <a:t>*</a:t>
            </a:r>
            <a:endParaRPr lang="en-US" b="1" dirty="0">
              <a:solidFill>
                <a:srgbClr val="FF7D7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73595" y="3186173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7D7D"/>
                </a:solidFill>
              </a:rPr>
              <a:t>*</a:t>
            </a:r>
            <a:endParaRPr lang="en-US" b="1" dirty="0">
              <a:solidFill>
                <a:srgbClr val="FF7D7D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 bwMode="auto">
          <a:xfrm flipH="1">
            <a:off x="9968441" y="2793768"/>
            <a:ext cx="6179" cy="185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itle 21"/>
          <p:cNvSpPr>
            <a:spLocks noGrp="1"/>
          </p:cNvSpPr>
          <p:nvPr>
            <p:ph type="ctrTitle"/>
          </p:nvPr>
        </p:nvSpPr>
        <p:spPr>
          <a:xfrm>
            <a:off x="498825" y="1328820"/>
            <a:ext cx="5247494" cy="860477"/>
          </a:xfrm>
          <a:prstGeom prst="rect">
            <a:avLst/>
          </a:prstGeom>
        </p:spPr>
        <p:txBody>
          <a:bodyPr/>
          <a:lstStyle/>
          <a:p>
            <a:r>
              <a:rPr lang="en-US" sz="2000" dirty="0" smtClean="0"/>
              <a:t>Chemical Safety for Sustainability (CSS) </a:t>
            </a:r>
            <a:br>
              <a:rPr lang="en-US" sz="2000" dirty="0" smtClean="0"/>
            </a:br>
            <a:r>
              <a:rPr lang="en-US" sz="2000" dirty="0" smtClean="0"/>
              <a:t>Rapid Exposure and Dosimetry (RED) </a:t>
            </a:r>
            <a:br>
              <a:rPr lang="en-US" sz="2000" dirty="0" smtClean="0"/>
            </a:br>
            <a:r>
              <a:rPr lang="en-US" sz="2000" dirty="0" smtClean="0"/>
              <a:t>Project</a:t>
            </a:r>
            <a:endParaRPr lang="en-US" sz="2000" dirty="0"/>
          </a:p>
        </p:txBody>
      </p:sp>
      <p:sp>
        <p:nvSpPr>
          <p:cNvPr id="65" name="Rectangle 23"/>
          <p:cNvSpPr>
            <a:spLocks noChangeArrowheads="1"/>
          </p:cNvSpPr>
          <p:nvPr/>
        </p:nvSpPr>
        <p:spPr bwMode="auto">
          <a:xfrm>
            <a:off x="2175225" y="1989748"/>
            <a:ext cx="388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4B3285"/>
            </a:outerShdw>
          </a:effectLst>
        </p:spPr>
        <p:txBody>
          <a:bodyPr anchor="ctr"/>
          <a:lstStyle/>
          <a:p>
            <a:endParaRPr lang="en-US" sz="280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cs typeface="Helvetica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218221" y="3185882"/>
            <a:ext cx="20489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cs typeface="Helvetica" pitchFamily="34" charset="0"/>
              </a:rPr>
              <a:t>NHEERL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Jane Ellen Simmons</a:t>
            </a:r>
            <a:endParaRPr lang="en-US" dirty="0" smtClean="0">
              <a:solidFill>
                <a:schemeClr val="bg1"/>
              </a:solidFill>
              <a:cs typeface="Helvetica" pitchFamily="34" charset="0"/>
            </a:endParaRPr>
          </a:p>
          <a:p>
            <a:r>
              <a:rPr lang="en-US" sz="1600" dirty="0">
                <a:solidFill>
                  <a:schemeClr val="bg1"/>
                </a:solidFill>
                <a:cs typeface="Helvetica" pitchFamily="34" charset="0"/>
              </a:rPr>
              <a:t>Marina Evans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Mike Hughes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019800" y="1643159"/>
            <a:ext cx="12410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cs typeface="Helvetica" pitchFamily="34" charset="0"/>
              </a:rPr>
              <a:t>Hamner Institutes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Harvey Clewell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Cory Strope</a:t>
            </a:r>
          </a:p>
          <a:p>
            <a:r>
              <a:rPr lang="en-US" sz="1100" dirty="0">
                <a:solidFill>
                  <a:schemeClr val="bg1"/>
                </a:solidFill>
                <a:cs typeface="Helvetica" pitchFamily="34" charset="0"/>
              </a:rPr>
              <a:t>Barbara </a:t>
            </a:r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Wetmore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019800" y="6206480"/>
            <a:ext cx="25234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cs typeface="Helvetica" pitchFamily="34" charset="0"/>
              </a:rPr>
              <a:t>University of North Carolina, Chapel Hill</a:t>
            </a:r>
          </a:p>
          <a:p>
            <a:r>
              <a:rPr lang="en-US" sz="1100" dirty="0" smtClean="0">
                <a:solidFill>
                  <a:schemeClr val="bg1"/>
                </a:solidFill>
                <a:ea typeface="ＭＳ Ｐゴシック" pitchFamily="8" charset="-128"/>
              </a:rPr>
              <a:t>Alex Tropsha</a:t>
            </a:r>
            <a:endParaRPr lang="en-US" sz="1100" dirty="0" smtClean="0">
              <a:solidFill>
                <a:schemeClr val="bg1"/>
              </a:solidFill>
              <a:cs typeface="Helvetica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019800" y="3503615"/>
            <a:ext cx="287655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cs typeface="Helvetica" pitchFamily="34" charset="0"/>
              </a:rPr>
              <a:t>Netherlands </a:t>
            </a:r>
            <a:r>
              <a:rPr lang="en-US" sz="1100" b="1" dirty="0" err="1">
                <a:cs typeface="Helvetica" pitchFamily="34" charset="0"/>
              </a:rPr>
              <a:t>Organisation</a:t>
            </a:r>
            <a:r>
              <a:rPr lang="en-US" sz="1100" b="1" dirty="0">
                <a:cs typeface="Helvetica" pitchFamily="34" charset="0"/>
              </a:rPr>
              <a:t> for Applied Scientific Research (TNO)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Sieto Bosgra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019800" y="2319471"/>
            <a:ext cx="295275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cs typeface="Helvetica" pitchFamily="34" charset="0"/>
              </a:rPr>
              <a:t>National Institute for Environmental Health Sciences (NIEHS)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Mike Devito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Steve Ferguson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Nisha Sipes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Kyla Taylor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Kristina Thayer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19800" y="1305401"/>
            <a:ext cx="17940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cs typeface="Helvetica" pitchFamily="34" charset="0"/>
              </a:rPr>
              <a:t>Chemical Computing Group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Rocky Goldsmith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218222" y="2239863"/>
            <a:ext cx="11436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cs typeface="Helvetica" pitchFamily="34" charset="0"/>
              </a:rPr>
              <a:t>NRMRL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Yirui Liang</a:t>
            </a:r>
          </a:p>
          <a:p>
            <a:r>
              <a:rPr lang="en-US" sz="1600" dirty="0" smtClean="0">
                <a:solidFill>
                  <a:schemeClr val="bg1"/>
                </a:solidFill>
                <a:cs typeface="Helvetica" pitchFamily="34" charset="0"/>
              </a:rPr>
              <a:t>Xiaoyu Liu</a:t>
            </a:r>
            <a:endParaRPr lang="en-US" sz="1600" dirty="0">
              <a:solidFill>
                <a:schemeClr val="bg1"/>
              </a:solidFill>
              <a:cs typeface="Helvetica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19800" y="5868717"/>
            <a:ext cx="15071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cs typeface="Helvetica" pitchFamily="34" charset="0"/>
              </a:rPr>
              <a:t>University of Michigan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Olivier Jolliet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019800" y="5530959"/>
            <a:ext cx="19159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cs typeface="Helvetica" pitchFamily="34" charset="0"/>
              </a:rPr>
              <a:t>University of California, Davis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Deborah Bennett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019800" y="460608"/>
            <a:ext cx="19864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cs typeface="Helvetica" pitchFamily="34" charset="0"/>
              </a:rPr>
              <a:t>Arnot Research and Consulting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Jon Arnot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294605" y="391954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7D7D"/>
                </a:solidFill>
              </a:rPr>
              <a:t>*</a:t>
            </a:r>
            <a:endParaRPr lang="en-US" b="1" dirty="0">
              <a:solidFill>
                <a:srgbClr val="FF7D7D"/>
              </a:solidFill>
            </a:endParaRPr>
          </a:p>
        </p:txBody>
      </p:sp>
      <p:sp>
        <p:nvSpPr>
          <p:cNvPr id="31" name="Rectangle 9"/>
          <p:cNvSpPr txBox="1">
            <a:spLocks noChangeArrowheads="1"/>
          </p:cNvSpPr>
          <p:nvPr/>
        </p:nvSpPr>
        <p:spPr>
          <a:xfrm>
            <a:off x="6061425" y="12724"/>
            <a:ext cx="4245858" cy="498000"/>
          </a:xfrm>
          <a:prstGeom prst="rect">
            <a:avLst/>
          </a:prstGeom>
          <a:solidFill>
            <a:srgbClr val="003F69">
              <a:alpha val="0"/>
            </a:srgbClr>
          </a:solidFill>
        </p:spPr>
        <p:txBody>
          <a:bodyPr lIns="0" tIns="0" rIns="0" bIns="0"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solidFill>
                  <a:prstClr val="white"/>
                </a:solidFill>
              </a:rPr>
              <a:t>Collaborators</a:t>
            </a:r>
            <a:endParaRPr lang="en-US" sz="1200" b="0" dirty="0">
              <a:solidFill>
                <a:prstClr val="white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19800" y="4348408"/>
            <a:ext cx="14510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cs typeface="Helvetica" pitchFamily="34" charset="0"/>
              </a:rPr>
              <a:t>Silent Spring Institute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Robin Dodson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486440" y="4177837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7D7D"/>
                </a:solidFill>
              </a:rPr>
              <a:t>*</a:t>
            </a:r>
            <a:endParaRPr lang="en-US" b="1" dirty="0">
              <a:solidFill>
                <a:srgbClr val="FF7D7D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19800" y="4010650"/>
            <a:ext cx="17508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cs typeface="Helvetica" pitchFamily="34" charset="0"/>
              </a:rPr>
              <a:t>Research Triangle Institute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Timothy Fennell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404878" y="2665559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7D7D"/>
                </a:solidFill>
              </a:rPr>
              <a:t>*</a:t>
            </a:r>
            <a:endParaRPr lang="en-US" b="1" dirty="0">
              <a:solidFill>
                <a:srgbClr val="FF7D7D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564623" y="4407563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7D7D"/>
                </a:solidFill>
              </a:rPr>
              <a:t>*</a:t>
            </a:r>
            <a:endParaRPr lang="en-US" b="1" dirty="0">
              <a:solidFill>
                <a:srgbClr val="FF7D7D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064895" y="2470695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7D7D"/>
                </a:solidFill>
              </a:rPr>
              <a:t>*</a:t>
            </a:r>
            <a:endParaRPr lang="en-US" b="1" dirty="0">
              <a:solidFill>
                <a:srgbClr val="FF7D7D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79524" y="2915674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7D7D"/>
                </a:solidFill>
              </a:rPr>
              <a:t>*</a:t>
            </a:r>
            <a:endParaRPr lang="en-US" b="1" dirty="0">
              <a:solidFill>
                <a:srgbClr val="FF7D7D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627632" y="2959408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7D7D"/>
                </a:solidFill>
              </a:rPr>
              <a:t>*</a:t>
            </a:r>
            <a:endParaRPr lang="en-US" b="1" dirty="0">
              <a:solidFill>
                <a:srgbClr val="FF7D7D"/>
              </a:solidFill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417107" y="6570293"/>
            <a:ext cx="83495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dirty="0">
                <a:solidFill>
                  <a:srgbClr val="FFFFFF"/>
                </a:solidFill>
                <a:ea typeface="ＭＳ Ｐゴシック" charset="-128"/>
                <a:cs typeface="Helvetica" pitchFamily="34" charset="0"/>
              </a:rPr>
              <a:t>The views expressed in this presentation are those of the author and do not necessarily reflect the views or policies of the U.S. EPA</a:t>
            </a: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kern="1200" dirty="0">
              <a:solidFill>
                <a:srgbClr val="FFFFFF"/>
              </a:solidFill>
              <a:ea typeface="ＭＳ Ｐゴシック" charset="-128"/>
              <a:cs typeface="Helvetica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19800" y="798366"/>
            <a:ext cx="177965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cs typeface="Helvetica" pitchFamily="34" charset="0"/>
              </a:rPr>
              <a:t>Battelle Memorial Institute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Anne Louise Sumner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Anne Gregg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019800" y="4686166"/>
            <a:ext cx="190308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cs typeface="Helvetica" pitchFamily="34" charset="0"/>
              </a:rPr>
              <a:t>Southwest Research Institute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Alice Yau</a:t>
            </a:r>
          </a:p>
          <a:p>
            <a:r>
              <a:rPr lang="en-US" sz="1100" dirty="0">
                <a:solidFill>
                  <a:schemeClr val="bg1"/>
                </a:solidFill>
                <a:cs typeface="Helvetica" pitchFamily="34" charset="0"/>
              </a:rPr>
              <a:t>Kristin </a:t>
            </a:r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Favela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019800" y="5193201"/>
            <a:ext cx="13003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cs typeface="Helvetica" pitchFamily="34" charset="0"/>
              </a:rPr>
              <a:t>Summit Toxicology</a:t>
            </a:r>
          </a:p>
          <a:p>
            <a:r>
              <a:rPr lang="en-US" sz="1100" dirty="0" smtClean="0">
                <a:solidFill>
                  <a:schemeClr val="bg1"/>
                </a:solidFill>
                <a:cs typeface="Helvetica" pitchFamily="34" charset="0"/>
              </a:rPr>
              <a:t>Lesa Aylward</a:t>
            </a:r>
          </a:p>
        </p:txBody>
      </p:sp>
    </p:spTree>
    <p:extLst>
      <p:ext uri="{BB962C8B-B14F-4D97-AF65-F5344CB8AC3E}">
        <p14:creationId xmlns:p14="http://schemas.microsoft.com/office/powerpoint/2010/main" val="250350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2404683" y="190500"/>
            <a:ext cx="6705600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ctr"/>
            <a:r>
              <a:rPr lang="en-US" sz="3600" kern="0" dirty="0" smtClean="0">
                <a:latin typeface="Gill Sans MT" panose="020B0502020104020203" pitchFamily="34" charset="0"/>
              </a:rPr>
              <a:t>Introduction</a:t>
            </a:r>
            <a:endParaRPr lang="en-US" sz="3600" kern="0" dirty="0">
              <a:latin typeface="Gill Sans MT" panose="020B0502020104020203" pitchFamily="34" charset="0"/>
            </a:endParaRPr>
          </a:p>
        </p:txBody>
      </p:sp>
      <p:pic>
        <p:nvPicPr>
          <p:cNvPr id="1026" name="Picture 2" descr="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95400"/>
            <a:ext cx="3405909" cy="4495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381000"/>
            <a:ext cx="7886700" cy="1357453"/>
          </a:xfrm>
          <a:prstGeom prst="rect">
            <a:avLst/>
          </a:prstGeom>
        </p:spPr>
        <p:txBody>
          <a:bodyPr>
            <a:normAutofit/>
          </a:bodyPr>
          <a:lstStyle>
            <a:lvl1pPr marL="168275" indent="-168275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SzPct val="90000"/>
              <a:buFont typeface="Times" pitchFamily="1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8788" indent="-174625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–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742950" indent="-168275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SzPct val="90000"/>
              <a:buFont typeface="Times" pitchFamily="1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027113" indent="-169863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–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1317625" indent="-176213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»"/>
              <a:defRPr sz="2400" i="1">
                <a:solidFill>
                  <a:schemeClr val="tx1"/>
                </a:solidFill>
                <a:latin typeface="+mn-lt"/>
                <a:ea typeface="+mn-ea"/>
              </a:defRPr>
            </a:lvl5pPr>
            <a:lvl6pPr marL="1774825" indent="-176213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»"/>
              <a:defRPr sz="2400" i="1">
                <a:solidFill>
                  <a:schemeClr val="tx1"/>
                </a:solidFill>
                <a:latin typeface="+mn-lt"/>
                <a:ea typeface="+mn-ea"/>
              </a:defRPr>
            </a:lvl6pPr>
            <a:lvl7pPr marL="2232025" indent="-176213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»"/>
              <a:defRPr sz="2400" i="1">
                <a:solidFill>
                  <a:schemeClr val="tx1"/>
                </a:solidFill>
                <a:latin typeface="+mn-lt"/>
                <a:ea typeface="+mn-ea"/>
              </a:defRPr>
            </a:lvl7pPr>
            <a:lvl8pPr marL="2689225" indent="-176213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»"/>
              <a:defRPr sz="2400" i="1">
                <a:solidFill>
                  <a:schemeClr val="tx1"/>
                </a:solidFill>
                <a:latin typeface="+mn-lt"/>
                <a:ea typeface="+mn-ea"/>
              </a:defRPr>
            </a:lvl8pPr>
            <a:lvl9pPr marL="3146425" indent="-176213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»"/>
              <a:defRPr sz="2400" 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en-US" kern="0" dirty="0" smtClean="0">
              <a:solidFill>
                <a:srgbClr val="00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356185"/>
            <a:ext cx="4378625" cy="4435016"/>
          </a:xfrm>
          <a:prstGeom prst="rect">
            <a:avLst/>
          </a:prstGeom>
        </p:spPr>
        <p:txBody>
          <a:bodyPr>
            <a:noAutofit/>
          </a:bodyPr>
          <a:lstStyle>
            <a:lvl1pPr marL="168275" indent="-168275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SzPct val="90000"/>
              <a:buFont typeface="Times" pitchFamily="1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8788" indent="-174625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–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742950" indent="-168275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SzPct val="90000"/>
              <a:buFont typeface="Times" pitchFamily="1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027113" indent="-169863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–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1317625" indent="-176213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»"/>
              <a:defRPr sz="2400" i="1">
                <a:solidFill>
                  <a:schemeClr val="tx1"/>
                </a:solidFill>
                <a:latin typeface="+mn-lt"/>
                <a:ea typeface="+mn-ea"/>
              </a:defRPr>
            </a:lvl5pPr>
            <a:lvl6pPr marL="1774825" indent="-176213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»"/>
              <a:defRPr sz="2400" i="1">
                <a:solidFill>
                  <a:schemeClr val="tx1"/>
                </a:solidFill>
                <a:latin typeface="+mn-lt"/>
                <a:ea typeface="+mn-ea"/>
              </a:defRPr>
            </a:lvl6pPr>
            <a:lvl7pPr marL="2232025" indent="-176213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»"/>
              <a:defRPr sz="2400" i="1">
                <a:solidFill>
                  <a:schemeClr val="tx1"/>
                </a:solidFill>
                <a:latin typeface="+mn-lt"/>
                <a:ea typeface="+mn-ea"/>
              </a:defRPr>
            </a:lvl7pPr>
            <a:lvl8pPr marL="2689225" indent="-176213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»"/>
              <a:defRPr sz="2400" i="1">
                <a:solidFill>
                  <a:schemeClr val="tx1"/>
                </a:solidFill>
                <a:latin typeface="+mn-lt"/>
                <a:ea typeface="+mn-ea"/>
              </a:defRPr>
            </a:lvl8pPr>
            <a:lvl9pPr marL="3146425" indent="-176213" algn="l" rtl="0" fontAlgn="base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»"/>
              <a:defRPr sz="2400" 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</a:rPr>
              <a:t>The timely characterization of the human and ecological risk posed by thousands of existing and emerging commercial chemicals is a critical challenge facing EPA in its mission to protect public health and the </a:t>
            </a:r>
            <a:r>
              <a:rPr lang="en-US" sz="2800" dirty="0" smtClean="0">
                <a:solidFill>
                  <a:srgbClr val="000000"/>
                </a:solidFill>
              </a:rPr>
              <a:t>environment</a:t>
            </a:r>
            <a:endParaRPr lang="en-US" sz="2800" kern="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6647" y="5791201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November 29, 2014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65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 txBox="1">
            <a:spLocks/>
          </p:cNvSpPr>
          <p:nvPr/>
        </p:nvSpPr>
        <p:spPr>
          <a:xfrm>
            <a:off x="2514600" y="274638"/>
            <a:ext cx="66294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endParaRPr lang="en-US" sz="3200" kern="0" dirty="0">
              <a:latin typeface="Gill Sans MT" panose="020B0502020104020203" pitchFamily="34" charset="0"/>
            </a:endParaRPr>
          </a:p>
        </p:txBody>
      </p:sp>
      <p:sp>
        <p:nvSpPr>
          <p:cNvPr id="5" name="Content Placeholder 31"/>
          <p:cNvSpPr txBox="1">
            <a:spLocks/>
          </p:cNvSpPr>
          <p:nvPr/>
        </p:nvSpPr>
        <p:spPr>
          <a:xfrm>
            <a:off x="3200400" y="6142038"/>
            <a:ext cx="5715000" cy="1096962"/>
          </a:xfrm>
          <a:prstGeom prst="rect">
            <a:avLst/>
          </a:prstGeom>
        </p:spPr>
        <p:txBody>
          <a:bodyPr>
            <a:normAutofit/>
          </a:bodyPr>
          <a:lstStyle>
            <a:lvl1pPr marL="168275" indent="-1682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SzPct val="90000"/>
              <a:buFont typeface="Times" pitchFamily="1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8788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–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742950" indent="-1682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SzPct val="90000"/>
              <a:buFont typeface="Times" pitchFamily="1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027113" indent="-1698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–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1317625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»"/>
              <a:defRPr sz="2400" i="1">
                <a:solidFill>
                  <a:schemeClr val="tx1"/>
                </a:solidFill>
                <a:latin typeface="+mn-lt"/>
                <a:ea typeface="+mn-ea"/>
              </a:defRPr>
            </a:lvl5pPr>
            <a:lvl6pPr marL="1774825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»"/>
              <a:defRPr sz="2400" i="1">
                <a:solidFill>
                  <a:schemeClr val="tx1"/>
                </a:solidFill>
                <a:latin typeface="+mn-lt"/>
                <a:ea typeface="+mn-ea"/>
              </a:defRPr>
            </a:lvl6pPr>
            <a:lvl7pPr marL="2232025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»"/>
              <a:defRPr sz="2400" i="1">
                <a:solidFill>
                  <a:schemeClr val="tx1"/>
                </a:solidFill>
                <a:latin typeface="+mn-lt"/>
                <a:ea typeface="+mn-ea"/>
              </a:defRPr>
            </a:lvl7pPr>
            <a:lvl8pPr marL="2689225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»"/>
              <a:defRPr sz="2400" i="1">
                <a:solidFill>
                  <a:schemeClr val="tx1"/>
                </a:solidFill>
                <a:latin typeface="+mn-lt"/>
                <a:ea typeface="+mn-ea"/>
              </a:defRPr>
            </a:lvl8pPr>
            <a:lvl9pPr marL="3146425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55777"/>
              </a:buClr>
              <a:buChar char="»"/>
              <a:defRPr sz="2400" 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000" kern="0" dirty="0" smtClean="0"/>
              <a:t>Egeghy et al. (2012) – Most chemicals lack exposure data</a:t>
            </a:r>
            <a:endParaRPr lang="en-US" sz="2000" kern="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3886200" y="1417638"/>
            <a:ext cx="2057400" cy="44497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89812" y="274638"/>
            <a:ext cx="6006118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ill Sans MT" panose="020B0502020104020203" pitchFamily="34" charset="0"/>
              </a:rPr>
              <a:t>Available </a:t>
            </a:r>
            <a:r>
              <a:rPr lang="en-US" dirty="0" smtClean="0"/>
              <a:t>Data for Exposure Estimations</a:t>
            </a:r>
            <a:endParaRPr lang="en-US" strike="sngStrike" dirty="0"/>
          </a:p>
        </p:txBody>
      </p:sp>
      <p:graphicFrame>
        <p:nvGraphicFramePr>
          <p:cNvPr id="11" name="Char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215536"/>
              </p:ext>
            </p:extLst>
          </p:nvPr>
        </p:nvGraphicFramePr>
        <p:xfrm>
          <a:off x="372862" y="1264737"/>
          <a:ext cx="8833282" cy="4959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2782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44"/>
          <p:cNvGrpSpPr/>
          <p:nvPr/>
        </p:nvGrpSpPr>
        <p:grpSpPr>
          <a:xfrm>
            <a:off x="788852" y="1219200"/>
            <a:ext cx="7818226" cy="4893847"/>
            <a:chOff x="-226856" y="875657"/>
            <a:chExt cx="9381869" cy="5872617"/>
          </a:xfrm>
        </p:grpSpPr>
        <p:cxnSp>
          <p:nvCxnSpPr>
            <p:cNvPr id="99" name="Straight Arrow Connector 98"/>
            <p:cNvCxnSpPr/>
            <p:nvPr/>
          </p:nvCxnSpPr>
          <p:spPr>
            <a:xfrm>
              <a:off x="8339431" y="3579303"/>
              <a:ext cx="61841" cy="869129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00" name="Straight Arrow Connector 99"/>
            <p:cNvCxnSpPr/>
            <p:nvPr/>
          </p:nvCxnSpPr>
          <p:spPr>
            <a:xfrm flipH="1">
              <a:off x="5412259" y="3558746"/>
              <a:ext cx="2576384" cy="2273643"/>
            </a:xfrm>
            <a:prstGeom prst="straightConnector1">
              <a:avLst/>
            </a:prstGeom>
            <a:noFill/>
            <a:ln w="952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01" name="Straight Arrow Connector 100"/>
            <p:cNvCxnSpPr/>
            <p:nvPr/>
          </p:nvCxnSpPr>
          <p:spPr>
            <a:xfrm flipH="1">
              <a:off x="3799703" y="3515497"/>
              <a:ext cx="2780271" cy="1587843"/>
            </a:xfrm>
            <a:prstGeom prst="straightConnector1">
              <a:avLst/>
            </a:prstGeom>
            <a:noFill/>
            <a:ln w="952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02" name="Straight Arrow Connector 101"/>
            <p:cNvCxnSpPr/>
            <p:nvPr/>
          </p:nvCxnSpPr>
          <p:spPr>
            <a:xfrm flipH="1">
              <a:off x="3299745" y="3569742"/>
              <a:ext cx="201336" cy="991300"/>
            </a:xfrm>
            <a:prstGeom prst="straightConnector1">
              <a:avLst/>
            </a:prstGeom>
            <a:noFill/>
            <a:ln w="952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03" name="Straight Arrow Connector 102"/>
            <p:cNvCxnSpPr/>
            <p:nvPr/>
          </p:nvCxnSpPr>
          <p:spPr>
            <a:xfrm flipH="1">
              <a:off x="4015946" y="3540211"/>
              <a:ext cx="3694671" cy="1884405"/>
            </a:xfrm>
            <a:prstGeom prst="straightConnector1">
              <a:avLst/>
            </a:prstGeom>
            <a:noFill/>
            <a:ln w="952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04" name="Freeform 103"/>
            <p:cNvSpPr/>
            <p:nvPr/>
          </p:nvSpPr>
          <p:spPr>
            <a:xfrm>
              <a:off x="2035482" y="2007973"/>
              <a:ext cx="663146" cy="3089189"/>
            </a:xfrm>
            <a:custGeom>
              <a:avLst/>
              <a:gdLst>
                <a:gd name="connsiteX0" fmla="*/ 613719 w 663146"/>
                <a:gd name="connsiteY0" fmla="*/ 0 h 3280719"/>
                <a:gd name="connsiteX1" fmla="*/ 8238 w 663146"/>
                <a:gd name="connsiteY1" fmla="*/ 1711411 h 3280719"/>
                <a:gd name="connsiteX2" fmla="*/ 663146 w 663146"/>
                <a:gd name="connsiteY2" fmla="*/ 3280719 h 328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3146" h="3280719">
                  <a:moveTo>
                    <a:pt x="613719" y="0"/>
                  </a:moveTo>
                  <a:cubicBezTo>
                    <a:pt x="306859" y="582312"/>
                    <a:pt x="0" y="1164625"/>
                    <a:pt x="8238" y="1711411"/>
                  </a:cubicBezTo>
                  <a:cubicBezTo>
                    <a:pt x="16476" y="2258197"/>
                    <a:pt x="339811" y="2769458"/>
                    <a:pt x="663146" y="3280719"/>
                  </a:cubicBezTo>
                </a:path>
              </a:pathLst>
            </a:cu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05" name="Straight Arrow Connector 104"/>
            <p:cNvCxnSpPr/>
            <p:nvPr/>
          </p:nvCxnSpPr>
          <p:spPr>
            <a:xfrm flipV="1">
              <a:off x="3742764" y="2255108"/>
              <a:ext cx="2367652" cy="2594918"/>
            </a:xfrm>
            <a:prstGeom prst="straightConnector1">
              <a:avLst/>
            </a:prstGeom>
            <a:noFill/>
            <a:ln w="9525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07" name="TextBox 106"/>
            <p:cNvSpPr txBox="1"/>
            <p:nvPr/>
          </p:nvSpPr>
          <p:spPr>
            <a:xfrm>
              <a:off x="4469027" y="875657"/>
              <a:ext cx="2481295" cy="406265"/>
            </a:xfrm>
            <a:prstGeom prst="rect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Chemical Manufacture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08" name="Straight Arrow Connector 107"/>
            <p:cNvCxnSpPr/>
            <p:nvPr/>
          </p:nvCxnSpPr>
          <p:spPr>
            <a:xfrm>
              <a:off x="5634681" y="1351392"/>
              <a:ext cx="381000" cy="30480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09" name="Oval 108"/>
            <p:cNvSpPr/>
            <p:nvPr/>
          </p:nvSpPr>
          <p:spPr>
            <a:xfrm>
              <a:off x="2063576" y="1285103"/>
              <a:ext cx="2356023" cy="617838"/>
            </a:xfrm>
            <a:prstGeom prst="ellipse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Consumer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Products, Articles, Building Materials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" name="Oval 109"/>
            <p:cNvSpPr/>
            <p:nvPr/>
          </p:nvSpPr>
          <p:spPr>
            <a:xfrm>
              <a:off x="5943598" y="1586172"/>
              <a:ext cx="1752601" cy="609600"/>
            </a:xfrm>
            <a:prstGeom prst="ellipse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Environmental Release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6122773" y="3012111"/>
              <a:ext cx="990600" cy="381000"/>
            </a:xfrm>
            <a:prstGeom prst="rect">
              <a:avLst/>
            </a:prstGeom>
            <a:solidFill>
              <a:srgbClr val="9BBB59"/>
            </a:solidFill>
            <a:ln w="9525" cap="flat" cmpd="sng" algn="ctr">
              <a:solidFill>
                <a:srgbClr val="9BBB59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Food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7265773" y="2946747"/>
              <a:ext cx="1524000" cy="511728"/>
            </a:xfrm>
            <a:prstGeom prst="rect">
              <a:avLst/>
            </a:prstGeom>
            <a:solidFill>
              <a:srgbClr val="9BBB59"/>
            </a:solidFill>
            <a:ln w="9525" cap="flat" cmpd="sng" algn="ctr">
              <a:solidFill>
                <a:srgbClr val="9BBB59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Air, Soil, Water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2813919" y="2904802"/>
              <a:ext cx="1776369" cy="595619"/>
            </a:xfrm>
            <a:prstGeom prst="rect">
              <a:avLst/>
            </a:prstGeom>
            <a:solidFill>
              <a:srgbClr val="F06669"/>
            </a:solidFill>
            <a:ln w="9525" cap="flat" cmpd="sng" algn="ctr">
              <a:solidFill>
                <a:srgbClr val="C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Air, Dust, Surfaces</a:t>
              </a:r>
            </a:p>
          </p:txBody>
        </p:sp>
        <p:sp>
          <p:nvSpPr>
            <p:cNvPr id="114" name="Isosceles Triangle 113"/>
            <p:cNvSpPr/>
            <p:nvPr/>
          </p:nvSpPr>
          <p:spPr>
            <a:xfrm>
              <a:off x="2483916" y="4551254"/>
              <a:ext cx="1524000" cy="1143000"/>
            </a:xfrm>
            <a:prstGeom prst="triangle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5" name="Isosceles Triangle 114"/>
            <p:cNvSpPr/>
            <p:nvPr/>
          </p:nvSpPr>
          <p:spPr>
            <a:xfrm>
              <a:off x="7696200" y="4516792"/>
              <a:ext cx="1447800" cy="1143000"/>
            </a:xfrm>
            <a:prstGeom prst="triangle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16" name="Straight Arrow Connector 115"/>
            <p:cNvCxnSpPr/>
            <p:nvPr/>
          </p:nvCxnSpPr>
          <p:spPr>
            <a:xfrm flipH="1">
              <a:off x="6536725" y="2323070"/>
              <a:ext cx="18534" cy="574589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17" name="Straight Arrow Connector 116"/>
            <p:cNvCxnSpPr/>
            <p:nvPr/>
          </p:nvCxnSpPr>
          <p:spPr>
            <a:xfrm>
              <a:off x="7092778" y="2310714"/>
              <a:ext cx="370703" cy="40405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18" name="Straight Arrow Connector 117"/>
            <p:cNvCxnSpPr/>
            <p:nvPr/>
          </p:nvCxnSpPr>
          <p:spPr>
            <a:xfrm flipH="1">
              <a:off x="3100225" y="2100649"/>
              <a:ext cx="19856" cy="716692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19" name="Straight Arrow Connector 118"/>
            <p:cNvCxnSpPr/>
            <p:nvPr/>
          </p:nvCxnSpPr>
          <p:spPr>
            <a:xfrm flipH="1">
              <a:off x="4429897" y="1351392"/>
              <a:ext cx="214184" cy="119052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120" name="Straight Arrow Connector 119"/>
            <p:cNvCxnSpPr/>
            <p:nvPr/>
          </p:nvCxnSpPr>
          <p:spPr>
            <a:xfrm>
              <a:off x="4565822" y="1612547"/>
              <a:ext cx="1196545" cy="158974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21" name="TextBox 120"/>
            <p:cNvSpPr txBox="1"/>
            <p:nvPr/>
          </p:nvSpPr>
          <p:spPr>
            <a:xfrm>
              <a:off x="1529227" y="3779609"/>
              <a:ext cx="1148777" cy="62786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Near-Field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Direct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2827282" y="3779609"/>
              <a:ext cx="1196867" cy="62786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Near-Field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Indirect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2788716" y="5218467"/>
              <a:ext cx="964110" cy="4062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Human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7715311" y="5064579"/>
              <a:ext cx="1439702" cy="55399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Ecological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Flora and Fauna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5122438" y="3908876"/>
              <a:ext cx="87685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Dietary</a:t>
              </a: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6168390" y="3908876"/>
              <a:ext cx="990887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Far-Field</a:t>
              </a: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1246614" y="2110638"/>
              <a:ext cx="1142544" cy="590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Direct Use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(</a:t>
              </a:r>
              <a:r>
                <a:rPr kumimoji="0" lang="en-US" sz="1100" b="1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e.g</a:t>
              </a: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., lotion)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3153224" y="2110638"/>
              <a:ext cx="1595667" cy="590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Residential Use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(</a:t>
              </a:r>
              <a:r>
                <a:rPr kumimoji="0" lang="en-US" sz="1100" b="1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e.g</a:t>
              </a: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. ,flooring)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-226856" y="5972677"/>
              <a:ext cx="1818190" cy="775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BACC6">
                      <a:lumMod val="50000"/>
                    </a:srgbClr>
                  </a:solidFill>
                  <a:effectLst/>
                  <a:uLnTx/>
                  <a:uFillTx/>
                </a:rPr>
                <a:t>MONITORING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BACC6">
                      <a:lumMod val="50000"/>
                    </a:srgbClr>
                  </a:solidFill>
                  <a:effectLst/>
                  <a:uLnTx/>
                  <a:uFillTx/>
                </a:rPr>
                <a:t>DATA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-93165" y="5280022"/>
              <a:ext cx="1550809" cy="4431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15968"/>
                  </a:solidFill>
                  <a:effectLst/>
                  <a:uLnTx/>
                  <a:uFillTx/>
                </a:rPr>
                <a:t>RECEPTORS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215968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75178" y="3048723"/>
              <a:ext cx="1014123" cy="4431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BACC6">
                      <a:lumMod val="50000"/>
                    </a:srgbClr>
                  </a:solidFill>
                  <a:effectLst/>
                  <a:uLnTx/>
                  <a:uFillTx/>
                </a:rPr>
                <a:t>MEDIA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cxnSp>
          <p:nvCxnSpPr>
            <p:cNvPr id="133" name="Straight Arrow Connector 132"/>
            <p:cNvCxnSpPr/>
            <p:nvPr/>
          </p:nvCxnSpPr>
          <p:spPr>
            <a:xfrm>
              <a:off x="8393941" y="5752073"/>
              <a:ext cx="0" cy="265195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34" name="Freeform 133"/>
            <p:cNvSpPr/>
            <p:nvPr/>
          </p:nvSpPr>
          <p:spPr>
            <a:xfrm>
              <a:off x="4657174" y="3218933"/>
              <a:ext cx="680945" cy="2613455"/>
            </a:xfrm>
            <a:custGeom>
              <a:avLst/>
              <a:gdLst>
                <a:gd name="connsiteX0" fmla="*/ 0 w 1240824"/>
                <a:gd name="connsiteY0" fmla="*/ 0 h 2613454"/>
                <a:gd name="connsiteX1" fmla="*/ 1044146 w 1240824"/>
                <a:gd name="connsiteY1" fmla="*/ 1136822 h 2613454"/>
                <a:gd name="connsiteX2" fmla="*/ 1180070 w 1240824"/>
                <a:gd name="connsiteY2" fmla="*/ 2613454 h 2613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40824" h="2613454">
                  <a:moveTo>
                    <a:pt x="0" y="0"/>
                  </a:moveTo>
                  <a:cubicBezTo>
                    <a:pt x="423734" y="350623"/>
                    <a:pt x="847468" y="701246"/>
                    <a:pt x="1044146" y="1136822"/>
                  </a:cubicBezTo>
                  <a:cubicBezTo>
                    <a:pt x="1240824" y="1572398"/>
                    <a:pt x="1146089" y="2353962"/>
                    <a:pt x="1180070" y="2613454"/>
                  </a:cubicBezTo>
                </a:path>
              </a:pathLst>
            </a:cu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2740331" y="5972677"/>
              <a:ext cx="113184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Biomarkers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of Exposure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7829254" y="5972677"/>
              <a:ext cx="113184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Biomarkers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of Exposure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4687717" y="5972677"/>
              <a:ext cx="1393074" cy="332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Media Samples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7728750" y="3908876"/>
              <a:ext cx="110345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Ecological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4935365" y="2618471"/>
              <a:ext cx="697268" cy="332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Waste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40" name="Straight Arrow Connector 139"/>
            <p:cNvCxnSpPr/>
            <p:nvPr/>
          </p:nvCxnSpPr>
          <p:spPr>
            <a:xfrm>
              <a:off x="3251470" y="5774727"/>
              <a:ext cx="0" cy="265195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</p:grpSp>
      <p:sp>
        <p:nvSpPr>
          <p:cNvPr id="50" name="Rectangle 6"/>
          <p:cNvSpPr>
            <a:spLocks noChangeArrowheads="1"/>
          </p:cNvSpPr>
          <p:nvPr/>
        </p:nvSpPr>
        <p:spPr bwMode="auto">
          <a:xfrm>
            <a:off x="6673146" y="6509424"/>
            <a:ext cx="25085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dirty="0" smtClean="0">
                <a:solidFill>
                  <a:srgbClr val="000000"/>
                </a:solidFill>
                <a:latin typeface="Calibri" pitchFamily="34" charset="0"/>
                <a:ea typeface="Batang" charset="-127"/>
                <a:cs typeface="Calibri" pitchFamily="34" charset="0"/>
              </a:rPr>
              <a:t>Figure from Kristin Isaacs</a:t>
            </a:r>
          </a:p>
        </p:txBody>
      </p:sp>
      <p:sp>
        <p:nvSpPr>
          <p:cNvPr id="47" name="Title 2"/>
          <p:cNvSpPr txBox="1">
            <a:spLocks/>
          </p:cNvSpPr>
          <p:nvPr/>
        </p:nvSpPr>
        <p:spPr>
          <a:xfrm>
            <a:off x="2404682" y="190500"/>
            <a:ext cx="6323681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ctr"/>
            <a:r>
              <a:rPr lang="en-US" sz="36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Thinking About Exposure</a:t>
            </a:r>
            <a:endParaRPr lang="en-US" sz="36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81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9" name="Straight Arrow Connector 98"/>
          <p:cNvCxnSpPr/>
          <p:nvPr/>
        </p:nvCxnSpPr>
        <p:spPr>
          <a:xfrm>
            <a:off x="7927426" y="3472238"/>
            <a:ext cx="51534" cy="724274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00" name="Straight Arrow Connector 99"/>
          <p:cNvCxnSpPr/>
          <p:nvPr/>
        </p:nvCxnSpPr>
        <p:spPr>
          <a:xfrm flipH="1">
            <a:off x="5488116" y="3455107"/>
            <a:ext cx="2146987" cy="1894702"/>
          </a:xfrm>
          <a:prstGeom prst="straightConnector1">
            <a:avLst/>
          </a:prstGeom>
          <a:noFill/>
          <a:ln w="9525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01" name="Straight Arrow Connector 100"/>
          <p:cNvCxnSpPr/>
          <p:nvPr/>
        </p:nvCxnSpPr>
        <p:spPr>
          <a:xfrm flipH="1">
            <a:off x="4144319" y="3419066"/>
            <a:ext cx="2316893" cy="1323202"/>
          </a:xfrm>
          <a:prstGeom prst="straightConnector1">
            <a:avLst/>
          </a:prstGeom>
          <a:noFill/>
          <a:ln w="9525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02" name="Straight Arrow Connector 101"/>
          <p:cNvCxnSpPr/>
          <p:nvPr/>
        </p:nvCxnSpPr>
        <p:spPr>
          <a:xfrm flipH="1">
            <a:off x="3727687" y="3464271"/>
            <a:ext cx="167780" cy="826083"/>
          </a:xfrm>
          <a:prstGeom prst="straightConnector1">
            <a:avLst/>
          </a:prstGeom>
          <a:noFill/>
          <a:ln w="9525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03" name="Straight Arrow Connector 102"/>
          <p:cNvCxnSpPr/>
          <p:nvPr/>
        </p:nvCxnSpPr>
        <p:spPr>
          <a:xfrm flipH="1">
            <a:off x="4324521" y="3439661"/>
            <a:ext cx="3078893" cy="1570337"/>
          </a:xfrm>
          <a:prstGeom prst="straightConnector1">
            <a:avLst/>
          </a:prstGeom>
          <a:noFill/>
          <a:ln w="9525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sp>
        <p:nvSpPr>
          <p:cNvPr id="104" name="Freeform 103"/>
          <p:cNvSpPr/>
          <p:nvPr/>
        </p:nvSpPr>
        <p:spPr>
          <a:xfrm>
            <a:off x="2674134" y="2162797"/>
            <a:ext cx="552622" cy="2574324"/>
          </a:xfrm>
          <a:custGeom>
            <a:avLst/>
            <a:gdLst>
              <a:gd name="connsiteX0" fmla="*/ 613719 w 663146"/>
              <a:gd name="connsiteY0" fmla="*/ 0 h 3280719"/>
              <a:gd name="connsiteX1" fmla="*/ 8238 w 663146"/>
              <a:gd name="connsiteY1" fmla="*/ 1711411 h 3280719"/>
              <a:gd name="connsiteX2" fmla="*/ 663146 w 663146"/>
              <a:gd name="connsiteY2" fmla="*/ 3280719 h 3280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3146" h="3280719">
                <a:moveTo>
                  <a:pt x="613719" y="0"/>
                </a:moveTo>
                <a:cubicBezTo>
                  <a:pt x="306859" y="582312"/>
                  <a:pt x="0" y="1164625"/>
                  <a:pt x="8238" y="1711411"/>
                </a:cubicBezTo>
                <a:cubicBezTo>
                  <a:pt x="16476" y="2258197"/>
                  <a:pt x="339811" y="2769458"/>
                  <a:pt x="663146" y="3280719"/>
                </a:cubicBezTo>
              </a:path>
            </a:pathLst>
          </a:cu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5" name="Straight Arrow Connector 104"/>
          <p:cNvCxnSpPr/>
          <p:nvPr/>
        </p:nvCxnSpPr>
        <p:spPr>
          <a:xfrm flipV="1">
            <a:off x="4096869" y="2368742"/>
            <a:ext cx="1973044" cy="2162431"/>
          </a:xfrm>
          <a:prstGeom prst="straightConnector1">
            <a:avLst/>
          </a:prstGeom>
          <a:noFill/>
          <a:ln w="9525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sp>
        <p:nvSpPr>
          <p:cNvPr id="106" name="Rectangle 105"/>
          <p:cNvSpPr/>
          <p:nvPr/>
        </p:nvSpPr>
        <p:spPr>
          <a:xfrm>
            <a:off x="977900" y="3645607"/>
            <a:ext cx="7439798" cy="525162"/>
          </a:xfrm>
          <a:prstGeom prst="rect">
            <a:avLst/>
          </a:prstGeom>
          <a:solidFill>
            <a:srgbClr val="4F81BD">
              <a:alpha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702089" y="1219200"/>
            <a:ext cx="2067746" cy="338554"/>
          </a:xfrm>
          <a:prstGeom prst="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Chemical Manufacture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8" name="Straight Arrow Connector 107"/>
          <p:cNvCxnSpPr/>
          <p:nvPr/>
        </p:nvCxnSpPr>
        <p:spPr>
          <a:xfrm>
            <a:off x="5673467" y="1615646"/>
            <a:ext cx="317500" cy="25400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09" name="Oval 108"/>
          <p:cNvSpPr/>
          <p:nvPr/>
        </p:nvSpPr>
        <p:spPr>
          <a:xfrm>
            <a:off x="2697546" y="1560405"/>
            <a:ext cx="1963353" cy="514865"/>
          </a:xfrm>
          <a:prstGeom prst="ellipse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Consumer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Products, Articles, Building Materials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0" name="Oval 109"/>
          <p:cNvSpPr/>
          <p:nvPr/>
        </p:nvSpPr>
        <p:spPr>
          <a:xfrm>
            <a:off x="5930898" y="1811296"/>
            <a:ext cx="1460501" cy="508000"/>
          </a:xfrm>
          <a:prstGeom prst="ellipse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Environmental Release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6080211" y="2999578"/>
            <a:ext cx="825500" cy="317500"/>
          </a:xfrm>
          <a:prstGeom prst="rect">
            <a:avLst/>
          </a:prstGeom>
          <a:solidFill>
            <a:srgbClr val="9BBB59"/>
          </a:solidFill>
          <a:ln w="9525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Food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7032711" y="2945108"/>
            <a:ext cx="1270000" cy="426440"/>
          </a:xfrm>
          <a:prstGeom prst="rect">
            <a:avLst/>
          </a:prstGeom>
          <a:solidFill>
            <a:srgbClr val="9BBB59"/>
          </a:solidFill>
          <a:ln w="9525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Air, Soil, Water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3322832" y="2910154"/>
            <a:ext cx="1480308" cy="496349"/>
          </a:xfrm>
          <a:prstGeom prst="rect">
            <a:avLst/>
          </a:prstGeom>
          <a:solidFill>
            <a:srgbClr val="F06669"/>
          </a:solidFill>
          <a:ln w="9525" cap="flat" cmpd="sng" algn="ctr">
            <a:solidFill>
              <a:srgbClr val="C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Air, Dust, Surfaces</a:t>
            </a:r>
          </a:p>
        </p:txBody>
      </p:sp>
      <p:sp>
        <p:nvSpPr>
          <p:cNvPr id="114" name="Isosceles Triangle 113"/>
          <p:cNvSpPr/>
          <p:nvPr/>
        </p:nvSpPr>
        <p:spPr>
          <a:xfrm>
            <a:off x="3047829" y="4282197"/>
            <a:ext cx="1270000" cy="952500"/>
          </a:xfrm>
          <a:prstGeom prst="triangle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5" name="Isosceles Triangle 114"/>
          <p:cNvSpPr/>
          <p:nvPr/>
        </p:nvSpPr>
        <p:spPr>
          <a:xfrm>
            <a:off x="7391400" y="4253479"/>
            <a:ext cx="1206500" cy="952500"/>
          </a:xfrm>
          <a:prstGeom prst="triangle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6" name="Straight Arrow Connector 115"/>
          <p:cNvCxnSpPr/>
          <p:nvPr/>
        </p:nvCxnSpPr>
        <p:spPr>
          <a:xfrm flipH="1">
            <a:off x="6425171" y="2425377"/>
            <a:ext cx="15445" cy="478824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17" name="Straight Arrow Connector 116"/>
          <p:cNvCxnSpPr/>
          <p:nvPr/>
        </p:nvCxnSpPr>
        <p:spPr>
          <a:xfrm>
            <a:off x="6888548" y="2415081"/>
            <a:ext cx="308919" cy="33670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18" name="Straight Arrow Connector 117"/>
          <p:cNvCxnSpPr/>
          <p:nvPr/>
        </p:nvCxnSpPr>
        <p:spPr>
          <a:xfrm flipH="1">
            <a:off x="3561420" y="2240027"/>
            <a:ext cx="16547" cy="597243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19" name="Straight Arrow Connector 118"/>
          <p:cNvCxnSpPr/>
          <p:nvPr/>
        </p:nvCxnSpPr>
        <p:spPr>
          <a:xfrm flipH="1">
            <a:off x="4669480" y="1615646"/>
            <a:ext cx="178487" cy="9921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20" name="Straight Arrow Connector 119"/>
          <p:cNvCxnSpPr/>
          <p:nvPr/>
        </p:nvCxnSpPr>
        <p:spPr>
          <a:xfrm>
            <a:off x="4782751" y="1833275"/>
            <a:ext cx="997121" cy="13247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21" name="TextBox 120"/>
          <p:cNvSpPr txBox="1"/>
          <p:nvPr/>
        </p:nvSpPr>
        <p:spPr>
          <a:xfrm>
            <a:off x="2252255" y="3639160"/>
            <a:ext cx="95731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Near-Field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Direct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333968" y="3639160"/>
            <a:ext cx="99738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Near-Field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Indirect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301829" y="4838208"/>
            <a:ext cx="803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Human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407326" y="4709968"/>
            <a:ext cx="1199752" cy="461665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Ecological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Flora and Fauna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246598" y="3746882"/>
            <a:ext cx="73071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Dietary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6118225" y="3746882"/>
            <a:ext cx="825739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Far-Field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2016744" y="2248351"/>
            <a:ext cx="95212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Direct Use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e.g</a:t>
            </a: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., lotion)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605586" y="2248351"/>
            <a:ext cx="132972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Residential Use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e.g</a:t>
            </a: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 ,flooring)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788852" y="5466716"/>
            <a:ext cx="15151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rPr>
              <a:t>MONITORING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rPr>
              <a:t>DATA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4BACC6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900261" y="4889504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/>
                <a:uLnTx/>
                <a:uFillTx/>
              </a:rPr>
              <a:t>RECEPTORS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215968"/>
              </a:solidFill>
              <a:effectLst/>
              <a:uLnTx/>
              <a:uFillTx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123880" y="3030088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rPr>
              <a:t>MEDIA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4BACC6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834537" y="3568422"/>
            <a:ext cx="1423788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rPr>
              <a:t>EXPOSURE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rPr>
              <a:t>PATHWAY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rPr>
              <a:t>(MEDIA + RECEPTOR)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4BACC6">
                  <a:lumMod val="50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7972851" y="5282880"/>
            <a:ext cx="0" cy="220996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34" name="Freeform 133"/>
          <p:cNvSpPr/>
          <p:nvPr/>
        </p:nvSpPr>
        <p:spPr>
          <a:xfrm>
            <a:off x="4858878" y="3171930"/>
            <a:ext cx="567454" cy="2177879"/>
          </a:xfrm>
          <a:custGeom>
            <a:avLst/>
            <a:gdLst>
              <a:gd name="connsiteX0" fmla="*/ 0 w 1240824"/>
              <a:gd name="connsiteY0" fmla="*/ 0 h 2613454"/>
              <a:gd name="connsiteX1" fmla="*/ 1044146 w 1240824"/>
              <a:gd name="connsiteY1" fmla="*/ 1136822 h 2613454"/>
              <a:gd name="connsiteX2" fmla="*/ 1180070 w 1240824"/>
              <a:gd name="connsiteY2" fmla="*/ 2613454 h 261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0824" h="2613454">
                <a:moveTo>
                  <a:pt x="0" y="0"/>
                </a:moveTo>
                <a:cubicBezTo>
                  <a:pt x="423734" y="350623"/>
                  <a:pt x="847468" y="701246"/>
                  <a:pt x="1044146" y="1136822"/>
                </a:cubicBezTo>
                <a:cubicBezTo>
                  <a:pt x="1240824" y="1572398"/>
                  <a:pt x="1146089" y="2353962"/>
                  <a:pt x="1180070" y="2613454"/>
                </a:cubicBezTo>
              </a:path>
            </a:pathLst>
          </a:cu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3261508" y="5466716"/>
            <a:ext cx="943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Biomarkers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of Exposure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7502279" y="5466716"/>
            <a:ext cx="943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Biomarkers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of Exposure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4884330" y="5466716"/>
            <a:ext cx="1160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Media Samples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7418525" y="3746882"/>
            <a:ext cx="919547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Ecological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5090704" y="2671545"/>
            <a:ext cx="5810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Waste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40" name="Straight Arrow Connector 139"/>
          <p:cNvCxnSpPr/>
          <p:nvPr/>
        </p:nvCxnSpPr>
        <p:spPr>
          <a:xfrm>
            <a:off x="3687458" y="5301758"/>
            <a:ext cx="0" cy="220996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47" name="Title 2"/>
          <p:cNvSpPr txBox="1">
            <a:spLocks/>
          </p:cNvSpPr>
          <p:nvPr/>
        </p:nvSpPr>
        <p:spPr>
          <a:xfrm>
            <a:off x="2404683" y="190500"/>
            <a:ext cx="4628028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ctr"/>
            <a:r>
              <a:rPr lang="en-US" sz="36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Exposure Pathways</a:t>
            </a:r>
            <a:endParaRPr lang="en-US" sz="36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</p:txBody>
      </p:sp>
      <p:sp>
        <p:nvSpPr>
          <p:cNvPr id="49" name="Rectangle 6"/>
          <p:cNvSpPr>
            <a:spLocks noChangeArrowheads="1"/>
          </p:cNvSpPr>
          <p:nvPr/>
        </p:nvSpPr>
        <p:spPr bwMode="auto">
          <a:xfrm>
            <a:off x="6673146" y="6509424"/>
            <a:ext cx="25085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dirty="0" smtClean="0">
                <a:solidFill>
                  <a:srgbClr val="000000"/>
                </a:solidFill>
                <a:latin typeface="Calibri" pitchFamily="34" charset="0"/>
                <a:ea typeface="Batang" charset="-127"/>
                <a:cs typeface="Calibri" pitchFamily="34" charset="0"/>
              </a:rPr>
              <a:t>Figure from Kristin Isaacs</a:t>
            </a:r>
          </a:p>
        </p:txBody>
      </p:sp>
    </p:spTree>
    <p:extLst>
      <p:ext uri="{BB962C8B-B14F-4D97-AF65-F5344CB8AC3E}">
        <p14:creationId xmlns:p14="http://schemas.microsoft.com/office/powerpoint/2010/main" val="78605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9" name="Straight Arrow Connector 98"/>
          <p:cNvCxnSpPr/>
          <p:nvPr/>
        </p:nvCxnSpPr>
        <p:spPr>
          <a:xfrm>
            <a:off x="7927426" y="3472238"/>
            <a:ext cx="51534" cy="724274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00" name="Straight Arrow Connector 99"/>
          <p:cNvCxnSpPr/>
          <p:nvPr/>
        </p:nvCxnSpPr>
        <p:spPr>
          <a:xfrm flipH="1">
            <a:off x="5488116" y="3455107"/>
            <a:ext cx="2146987" cy="1894702"/>
          </a:xfrm>
          <a:prstGeom prst="straightConnector1">
            <a:avLst/>
          </a:prstGeom>
          <a:noFill/>
          <a:ln w="9525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01" name="Straight Arrow Connector 100"/>
          <p:cNvCxnSpPr/>
          <p:nvPr/>
        </p:nvCxnSpPr>
        <p:spPr>
          <a:xfrm flipH="1">
            <a:off x="4144319" y="3419066"/>
            <a:ext cx="2316893" cy="1323202"/>
          </a:xfrm>
          <a:prstGeom prst="straightConnector1">
            <a:avLst/>
          </a:prstGeom>
          <a:noFill/>
          <a:ln w="9525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02" name="Straight Arrow Connector 101"/>
          <p:cNvCxnSpPr/>
          <p:nvPr/>
        </p:nvCxnSpPr>
        <p:spPr>
          <a:xfrm flipH="1">
            <a:off x="3727687" y="3464271"/>
            <a:ext cx="167780" cy="826083"/>
          </a:xfrm>
          <a:prstGeom prst="straightConnector1">
            <a:avLst/>
          </a:prstGeom>
          <a:noFill/>
          <a:ln w="9525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03" name="Straight Arrow Connector 102"/>
          <p:cNvCxnSpPr/>
          <p:nvPr/>
        </p:nvCxnSpPr>
        <p:spPr>
          <a:xfrm flipH="1">
            <a:off x="4324521" y="3439661"/>
            <a:ext cx="3078893" cy="1570337"/>
          </a:xfrm>
          <a:prstGeom prst="straightConnector1">
            <a:avLst/>
          </a:prstGeom>
          <a:noFill/>
          <a:ln w="9525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sp>
        <p:nvSpPr>
          <p:cNvPr id="104" name="Freeform 103"/>
          <p:cNvSpPr/>
          <p:nvPr/>
        </p:nvSpPr>
        <p:spPr>
          <a:xfrm>
            <a:off x="2674134" y="2162797"/>
            <a:ext cx="552622" cy="2574324"/>
          </a:xfrm>
          <a:custGeom>
            <a:avLst/>
            <a:gdLst>
              <a:gd name="connsiteX0" fmla="*/ 613719 w 663146"/>
              <a:gd name="connsiteY0" fmla="*/ 0 h 3280719"/>
              <a:gd name="connsiteX1" fmla="*/ 8238 w 663146"/>
              <a:gd name="connsiteY1" fmla="*/ 1711411 h 3280719"/>
              <a:gd name="connsiteX2" fmla="*/ 663146 w 663146"/>
              <a:gd name="connsiteY2" fmla="*/ 3280719 h 3280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3146" h="3280719">
                <a:moveTo>
                  <a:pt x="613719" y="0"/>
                </a:moveTo>
                <a:cubicBezTo>
                  <a:pt x="306859" y="582312"/>
                  <a:pt x="0" y="1164625"/>
                  <a:pt x="8238" y="1711411"/>
                </a:cubicBezTo>
                <a:cubicBezTo>
                  <a:pt x="16476" y="2258197"/>
                  <a:pt x="339811" y="2769458"/>
                  <a:pt x="663146" y="3280719"/>
                </a:cubicBezTo>
              </a:path>
            </a:pathLst>
          </a:cu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5" name="Straight Arrow Connector 104"/>
          <p:cNvCxnSpPr/>
          <p:nvPr/>
        </p:nvCxnSpPr>
        <p:spPr>
          <a:xfrm flipV="1">
            <a:off x="4096869" y="2368742"/>
            <a:ext cx="1973044" cy="2162431"/>
          </a:xfrm>
          <a:prstGeom prst="straightConnector1">
            <a:avLst/>
          </a:prstGeom>
          <a:noFill/>
          <a:ln w="9525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sp>
        <p:nvSpPr>
          <p:cNvPr id="107" name="TextBox 106"/>
          <p:cNvSpPr txBox="1"/>
          <p:nvPr/>
        </p:nvSpPr>
        <p:spPr>
          <a:xfrm>
            <a:off x="4702089" y="1219200"/>
            <a:ext cx="2067746" cy="338554"/>
          </a:xfrm>
          <a:prstGeom prst="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Chemical Manufacture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8" name="Straight Arrow Connector 107"/>
          <p:cNvCxnSpPr/>
          <p:nvPr/>
        </p:nvCxnSpPr>
        <p:spPr>
          <a:xfrm>
            <a:off x="5673467" y="1615646"/>
            <a:ext cx="317500" cy="25400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09" name="Oval 108"/>
          <p:cNvSpPr/>
          <p:nvPr/>
        </p:nvSpPr>
        <p:spPr>
          <a:xfrm>
            <a:off x="2697546" y="1560405"/>
            <a:ext cx="1963353" cy="514865"/>
          </a:xfrm>
          <a:prstGeom prst="ellipse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Consumer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Products, Articles, Building Materials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0" name="Oval 109"/>
          <p:cNvSpPr/>
          <p:nvPr/>
        </p:nvSpPr>
        <p:spPr>
          <a:xfrm>
            <a:off x="5930898" y="1811296"/>
            <a:ext cx="1460501" cy="508000"/>
          </a:xfrm>
          <a:prstGeom prst="ellipse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Environmental Release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6080211" y="2999578"/>
            <a:ext cx="825500" cy="317500"/>
          </a:xfrm>
          <a:prstGeom prst="rect">
            <a:avLst/>
          </a:prstGeom>
          <a:solidFill>
            <a:srgbClr val="9BBB59"/>
          </a:solidFill>
          <a:ln w="9525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Food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7032711" y="2945108"/>
            <a:ext cx="1270000" cy="426440"/>
          </a:xfrm>
          <a:prstGeom prst="rect">
            <a:avLst/>
          </a:prstGeom>
          <a:solidFill>
            <a:srgbClr val="9BBB59"/>
          </a:solidFill>
          <a:ln w="9525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Air, Soil, Water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3322832" y="2910154"/>
            <a:ext cx="1480308" cy="496349"/>
          </a:xfrm>
          <a:prstGeom prst="rect">
            <a:avLst/>
          </a:prstGeom>
          <a:solidFill>
            <a:srgbClr val="F06669"/>
          </a:solidFill>
          <a:ln w="9525" cap="flat" cmpd="sng" algn="ctr">
            <a:solidFill>
              <a:srgbClr val="C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Air, Dust, Surfaces</a:t>
            </a:r>
          </a:p>
        </p:txBody>
      </p:sp>
      <p:sp>
        <p:nvSpPr>
          <p:cNvPr id="114" name="Isosceles Triangle 113"/>
          <p:cNvSpPr/>
          <p:nvPr/>
        </p:nvSpPr>
        <p:spPr>
          <a:xfrm>
            <a:off x="3047829" y="4282197"/>
            <a:ext cx="1270000" cy="952500"/>
          </a:xfrm>
          <a:prstGeom prst="triangle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5" name="Isosceles Triangle 114"/>
          <p:cNvSpPr/>
          <p:nvPr/>
        </p:nvSpPr>
        <p:spPr>
          <a:xfrm>
            <a:off x="7391400" y="4253479"/>
            <a:ext cx="1206500" cy="952500"/>
          </a:xfrm>
          <a:prstGeom prst="triangle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6" name="Straight Arrow Connector 115"/>
          <p:cNvCxnSpPr/>
          <p:nvPr/>
        </p:nvCxnSpPr>
        <p:spPr>
          <a:xfrm flipH="1">
            <a:off x="6425171" y="2425377"/>
            <a:ext cx="15445" cy="478824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17" name="Straight Arrow Connector 116"/>
          <p:cNvCxnSpPr/>
          <p:nvPr/>
        </p:nvCxnSpPr>
        <p:spPr>
          <a:xfrm>
            <a:off x="6888548" y="2415081"/>
            <a:ext cx="308919" cy="33670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18" name="Straight Arrow Connector 117"/>
          <p:cNvCxnSpPr/>
          <p:nvPr/>
        </p:nvCxnSpPr>
        <p:spPr>
          <a:xfrm flipH="1">
            <a:off x="3561420" y="2240027"/>
            <a:ext cx="16547" cy="597243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19" name="Straight Arrow Connector 118"/>
          <p:cNvCxnSpPr/>
          <p:nvPr/>
        </p:nvCxnSpPr>
        <p:spPr>
          <a:xfrm flipH="1">
            <a:off x="4669480" y="1615646"/>
            <a:ext cx="178487" cy="9921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20" name="Straight Arrow Connector 119"/>
          <p:cNvCxnSpPr/>
          <p:nvPr/>
        </p:nvCxnSpPr>
        <p:spPr>
          <a:xfrm>
            <a:off x="4782751" y="1833275"/>
            <a:ext cx="997121" cy="13247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23" name="TextBox 122"/>
          <p:cNvSpPr txBox="1"/>
          <p:nvPr/>
        </p:nvSpPr>
        <p:spPr>
          <a:xfrm>
            <a:off x="3301829" y="4838208"/>
            <a:ext cx="803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Human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407326" y="4709968"/>
            <a:ext cx="1199752" cy="461665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Ecological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Flora and Fauna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2016744" y="2248351"/>
            <a:ext cx="95212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Direct Use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e.g</a:t>
            </a: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., lotion)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605586" y="2248351"/>
            <a:ext cx="132972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Residential Use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e.g</a:t>
            </a: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 ,flooring)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788852" y="5466716"/>
            <a:ext cx="15151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rPr>
              <a:t>MONITORING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rPr>
              <a:t>DATA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4BACC6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900261" y="4889504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/>
                <a:uLnTx/>
                <a:uFillTx/>
              </a:rPr>
              <a:t>RECEPTORS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215968"/>
              </a:solidFill>
              <a:effectLst/>
              <a:uLnTx/>
              <a:uFillTx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123880" y="3030088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rPr>
              <a:t>MEDIA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4BACC6">
                  <a:lumMod val="50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7972851" y="5282880"/>
            <a:ext cx="0" cy="220996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34" name="Freeform 133"/>
          <p:cNvSpPr/>
          <p:nvPr/>
        </p:nvSpPr>
        <p:spPr>
          <a:xfrm>
            <a:off x="4858878" y="3171930"/>
            <a:ext cx="567454" cy="2177879"/>
          </a:xfrm>
          <a:custGeom>
            <a:avLst/>
            <a:gdLst>
              <a:gd name="connsiteX0" fmla="*/ 0 w 1240824"/>
              <a:gd name="connsiteY0" fmla="*/ 0 h 2613454"/>
              <a:gd name="connsiteX1" fmla="*/ 1044146 w 1240824"/>
              <a:gd name="connsiteY1" fmla="*/ 1136822 h 2613454"/>
              <a:gd name="connsiteX2" fmla="*/ 1180070 w 1240824"/>
              <a:gd name="connsiteY2" fmla="*/ 2613454 h 261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0824" h="2613454">
                <a:moveTo>
                  <a:pt x="0" y="0"/>
                </a:moveTo>
                <a:cubicBezTo>
                  <a:pt x="423734" y="350623"/>
                  <a:pt x="847468" y="701246"/>
                  <a:pt x="1044146" y="1136822"/>
                </a:cubicBezTo>
                <a:cubicBezTo>
                  <a:pt x="1240824" y="1572398"/>
                  <a:pt x="1146089" y="2353962"/>
                  <a:pt x="1180070" y="2613454"/>
                </a:cubicBezTo>
              </a:path>
            </a:pathLst>
          </a:cu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3261508" y="5466716"/>
            <a:ext cx="943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Biomarkers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of Exposure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7502279" y="5466716"/>
            <a:ext cx="943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Biomarkers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of Exposure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4884330" y="5466716"/>
            <a:ext cx="1160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Media Samples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5090704" y="2671545"/>
            <a:ext cx="5810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Waste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40" name="Straight Arrow Connector 139"/>
          <p:cNvCxnSpPr/>
          <p:nvPr/>
        </p:nvCxnSpPr>
        <p:spPr>
          <a:xfrm>
            <a:off x="3687458" y="5301758"/>
            <a:ext cx="0" cy="220996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47" name="Title 2"/>
          <p:cNvSpPr txBox="1">
            <a:spLocks/>
          </p:cNvSpPr>
          <p:nvPr/>
        </p:nvSpPr>
        <p:spPr>
          <a:xfrm>
            <a:off x="2404683" y="190500"/>
            <a:ext cx="5898028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ctr"/>
            <a:r>
              <a:rPr lang="en-US" sz="36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Exposure Monitoring</a:t>
            </a:r>
            <a:endParaRPr lang="en-US" sz="36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</p:txBody>
      </p:sp>
      <p:sp>
        <p:nvSpPr>
          <p:cNvPr id="48" name="Down Arrow 47"/>
          <p:cNvSpPr/>
          <p:nvPr/>
        </p:nvSpPr>
        <p:spPr>
          <a:xfrm rot="10800000">
            <a:off x="256680" y="3463444"/>
            <a:ext cx="533400" cy="2057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ontent Placeholder 10"/>
          <p:cNvSpPr txBox="1">
            <a:spLocks/>
          </p:cNvSpPr>
          <p:nvPr/>
        </p:nvSpPr>
        <p:spPr>
          <a:xfrm>
            <a:off x="2950445" y="6069110"/>
            <a:ext cx="6100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chemeClr val="tx2">
                  <a:lumMod val="60000"/>
                  <a:lumOff val="40000"/>
                </a:scheme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>
                <a:latin typeface="Calibri" pitchFamily="34" charset="0"/>
              </a:rPr>
              <a:t>Centers for Disease Control monitors a few hundred specific chemicals in urine and blood of U.S. citizens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-20009" y="5520844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Data and Models</a:t>
            </a:r>
            <a:endParaRPr lang="en-US" sz="1400" b="1" dirty="0"/>
          </a:p>
        </p:txBody>
      </p:sp>
      <p:sp>
        <p:nvSpPr>
          <p:cNvPr id="52" name="Rectangle 51"/>
          <p:cNvSpPr/>
          <p:nvPr/>
        </p:nvSpPr>
        <p:spPr>
          <a:xfrm>
            <a:off x="977900" y="3645607"/>
            <a:ext cx="7439798" cy="525162"/>
          </a:xfrm>
          <a:prstGeom prst="rect">
            <a:avLst/>
          </a:prstGeom>
          <a:solidFill>
            <a:srgbClr val="4F81BD">
              <a:alpha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79822" y="3638883"/>
            <a:ext cx="1423788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rPr>
              <a:t>EXPOSURE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rPr>
              <a:t>(MEDIA + RECEPTOR)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4BACC6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6031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9" name="Straight Arrow Connector 98"/>
          <p:cNvCxnSpPr/>
          <p:nvPr/>
        </p:nvCxnSpPr>
        <p:spPr>
          <a:xfrm>
            <a:off x="7927426" y="3472238"/>
            <a:ext cx="51534" cy="724274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00" name="Straight Arrow Connector 99"/>
          <p:cNvCxnSpPr/>
          <p:nvPr/>
        </p:nvCxnSpPr>
        <p:spPr>
          <a:xfrm flipH="1">
            <a:off x="5488116" y="3455107"/>
            <a:ext cx="2146987" cy="1894702"/>
          </a:xfrm>
          <a:prstGeom prst="straightConnector1">
            <a:avLst/>
          </a:prstGeom>
          <a:noFill/>
          <a:ln w="9525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01" name="Straight Arrow Connector 100"/>
          <p:cNvCxnSpPr/>
          <p:nvPr/>
        </p:nvCxnSpPr>
        <p:spPr>
          <a:xfrm flipH="1">
            <a:off x="4144319" y="3419066"/>
            <a:ext cx="2316893" cy="1323202"/>
          </a:xfrm>
          <a:prstGeom prst="straightConnector1">
            <a:avLst/>
          </a:prstGeom>
          <a:noFill/>
          <a:ln w="9525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02" name="Straight Arrow Connector 101"/>
          <p:cNvCxnSpPr/>
          <p:nvPr/>
        </p:nvCxnSpPr>
        <p:spPr>
          <a:xfrm flipH="1">
            <a:off x="3727687" y="3464271"/>
            <a:ext cx="167780" cy="826083"/>
          </a:xfrm>
          <a:prstGeom prst="straightConnector1">
            <a:avLst/>
          </a:prstGeom>
          <a:noFill/>
          <a:ln w="9525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03" name="Straight Arrow Connector 102"/>
          <p:cNvCxnSpPr/>
          <p:nvPr/>
        </p:nvCxnSpPr>
        <p:spPr>
          <a:xfrm flipH="1">
            <a:off x="4324521" y="3439661"/>
            <a:ext cx="3078893" cy="1570337"/>
          </a:xfrm>
          <a:prstGeom prst="straightConnector1">
            <a:avLst/>
          </a:prstGeom>
          <a:noFill/>
          <a:ln w="9525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sp>
        <p:nvSpPr>
          <p:cNvPr id="104" name="Freeform 103"/>
          <p:cNvSpPr/>
          <p:nvPr/>
        </p:nvSpPr>
        <p:spPr>
          <a:xfrm>
            <a:off x="2674134" y="2162797"/>
            <a:ext cx="552622" cy="2574324"/>
          </a:xfrm>
          <a:custGeom>
            <a:avLst/>
            <a:gdLst>
              <a:gd name="connsiteX0" fmla="*/ 613719 w 663146"/>
              <a:gd name="connsiteY0" fmla="*/ 0 h 3280719"/>
              <a:gd name="connsiteX1" fmla="*/ 8238 w 663146"/>
              <a:gd name="connsiteY1" fmla="*/ 1711411 h 3280719"/>
              <a:gd name="connsiteX2" fmla="*/ 663146 w 663146"/>
              <a:gd name="connsiteY2" fmla="*/ 3280719 h 3280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3146" h="3280719">
                <a:moveTo>
                  <a:pt x="613719" y="0"/>
                </a:moveTo>
                <a:cubicBezTo>
                  <a:pt x="306859" y="582312"/>
                  <a:pt x="0" y="1164625"/>
                  <a:pt x="8238" y="1711411"/>
                </a:cubicBezTo>
                <a:cubicBezTo>
                  <a:pt x="16476" y="2258197"/>
                  <a:pt x="339811" y="2769458"/>
                  <a:pt x="663146" y="3280719"/>
                </a:cubicBezTo>
              </a:path>
            </a:pathLst>
          </a:cu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5" name="Straight Arrow Connector 104"/>
          <p:cNvCxnSpPr/>
          <p:nvPr/>
        </p:nvCxnSpPr>
        <p:spPr>
          <a:xfrm flipV="1">
            <a:off x="4096869" y="2368742"/>
            <a:ext cx="1973044" cy="2162431"/>
          </a:xfrm>
          <a:prstGeom prst="straightConnector1">
            <a:avLst/>
          </a:prstGeom>
          <a:noFill/>
          <a:ln w="9525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sp>
        <p:nvSpPr>
          <p:cNvPr id="107" name="TextBox 106"/>
          <p:cNvSpPr txBox="1"/>
          <p:nvPr/>
        </p:nvSpPr>
        <p:spPr>
          <a:xfrm>
            <a:off x="4702089" y="1219200"/>
            <a:ext cx="2067746" cy="338554"/>
          </a:xfrm>
          <a:prstGeom prst="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Chemical Manufacture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8" name="Straight Arrow Connector 107"/>
          <p:cNvCxnSpPr/>
          <p:nvPr/>
        </p:nvCxnSpPr>
        <p:spPr>
          <a:xfrm>
            <a:off x="5673467" y="1615646"/>
            <a:ext cx="317500" cy="25400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09" name="Oval 108"/>
          <p:cNvSpPr/>
          <p:nvPr/>
        </p:nvSpPr>
        <p:spPr>
          <a:xfrm>
            <a:off x="2697546" y="1560405"/>
            <a:ext cx="1963353" cy="514865"/>
          </a:xfrm>
          <a:prstGeom prst="ellipse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Consumer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Products, Articles, Building Materials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0" name="Oval 109"/>
          <p:cNvSpPr/>
          <p:nvPr/>
        </p:nvSpPr>
        <p:spPr>
          <a:xfrm>
            <a:off x="5930898" y="1811296"/>
            <a:ext cx="1460501" cy="508000"/>
          </a:xfrm>
          <a:prstGeom prst="ellipse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Environmental Release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6080211" y="2999578"/>
            <a:ext cx="825500" cy="317500"/>
          </a:xfrm>
          <a:prstGeom prst="rect">
            <a:avLst/>
          </a:prstGeom>
          <a:solidFill>
            <a:srgbClr val="9BBB59"/>
          </a:solidFill>
          <a:ln w="9525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Food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7032711" y="2945108"/>
            <a:ext cx="1270000" cy="426440"/>
          </a:xfrm>
          <a:prstGeom prst="rect">
            <a:avLst/>
          </a:prstGeom>
          <a:solidFill>
            <a:srgbClr val="9BBB59"/>
          </a:solidFill>
          <a:ln w="9525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Air, Soil, Water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3322832" y="2910154"/>
            <a:ext cx="1480308" cy="496349"/>
          </a:xfrm>
          <a:prstGeom prst="rect">
            <a:avLst/>
          </a:prstGeom>
          <a:solidFill>
            <a:srgbClr val="F06669"/>
          </a:solidFill>
          <a:ln w="9525" cap="flat" cmpd="sng" algn="ctr">
            <a:solidFill>
              <a:srgbClr val="C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Air, Dust, Surfaces</a:t>
            </a:r>
          </a:p>
        </p:txBody>
      </p:sp>
      <p:sp>
        <p:nvSpPr>
          <p:cNvPr id="114" name="Isosceles Triangle 113"/>
          <p:cNvSpPr/>
          <p:nvPr/>
        </p:nvSpPr>
        <p:spPr>
          <a:xfrm>
            <a:off x="3047829" y="4282197"/>
            <a:ext cx="1270000" cy="952500"/>
          </a:xfrm>
          <a:prstGeom prst="triangle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5" name="Isosceles Triangle 114"/>
          <p:cNvSpPr/>
          <p:nvPr/>
        </p:nvSpPr>
        <p:spPr>
          <a:xfrm>
            <a:off x="7391400" y="4253479"/>
            <a:ext cx="1206500" cy="952500"/>
          </a:xfrm>
          <a:prstGeom prst="triangle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6" name="Straight Arrow Connector 115"/>
          <p:cNvCxnSpPr/>
          <p:nvPr/>
        </p:nvCxnSpPr>
        <p:spPr>
          <a:xfrm flipH="1">
            <a:off x="6425171" y="2425377"/>
            <a:ext cx="15445" cy="478824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17" name="Straight Arrow Connector 116"/>
          <p:cNvCxnSpPr/>
          <p:nvPr/>
        </p:nvCxnSpPr>
        <p:spPr>
          <a:xfrm>
            <a:off x="6888548" y="2415081"/>
            <a:ext cx="308919" cy="33670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18" name="Straight Arrow Connector 117"/>
          <p:cNvCxnSpPr/>
          <p:nvPr/>
        </p:nvCxnSpPr>
        <p:spPr>
          <a:xfrm flipH="1">
            <a:off x="3561420" y="2240027"/>
            <a:ext cx="16547" cy="597243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19" name="Straight Arrow Connector 118"/>
          <p:cNvCxnSpPr/>
          <p:nvPr/>
        </p:nvCxnSpPr>
        <p:spPr>
          <a:xfrm flipH="1">
            <a:off x="4669480" y="1615646"/>
            <a:ext cx="178487" cy="9921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20" name="Straight Arrow Connector 119"/>
          <p:cNvCxnSpPr/>
          <p:nvPr/>
        </p:nvCxnSpPr>
        <p:spPr>
          <a:xfrm>
            <a:off x="4782751" y="1833275"/>
            <a:ext cx="997121" cy="13247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23" name="TextBox 122"/>
          <p:cNvSpPr txBox="1"/>
          <p:nvPr/>
        </p:nvSpPr>
        <p:spPr>
          <a:xfrm>
            <a:off x="3301829" y="4838208"/>
            <a:ext cx="803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Human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407326" y="4709968"/>
            <a:ext cx="1199752" cy="461665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Ecological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Flora and Fauna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2016744" y="2248351"/>
            <a:ext cx="95212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Direct Use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e.g</a:t>
            </a: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., lotion)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605586" y="2248351"/>
            <a:ext cx="132972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Residential Use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e.g</a:t>
            </a: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 ,flooring)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788852" y="5466716"/>
            <a:ext cx="15151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rPr>
              <a:t>MONITORING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rPr>
              <a:t>DATA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4BACC6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900261" y="4889504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/>
                <a:uLnTx/>
                <a:uFillTx/>
              </a:rPr>
              <a:t>RECEPTORS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215968"/>
              </a:solidFill>
              <a:effectLst/>
              <a:uLnTx/>
              <a:uFillTx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123880" y="3030088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rPr>
              <a:t>MEDIA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4BACC6">
                  <a:lumMod val="50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7972851" y="5282880"/>
            <a:ext cx="0" cy="220996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34" name="Freeform 133"/>
          <p:cNvSpPr/>
          <p:nvPr/>
        </p:nvSpPr>
        <p:spPr>
          <a:xfrm>
            <a:off x="4858878" y="3171930"/>
            <a:ext cx="567454" cy="2177879"/>
          </a:xfrm>
          <a:custGeom>
            <a:avLst/>
            <a:gdLst>
              <a:gd name="connsiteX0" fmla="*/ 0 w 1240824"/>
              <a:gd name="connsiteY0" fmla="*/ 0 h 2613454"/>
              <a:gd name="connsiteX1" fmla="*/ 1044146 w 1240824"/>
              <a:gd name="connsiteY1" fmla="*/ 1136822 h 2613454"/>
              <a:gd name="connsiteX2" fmla="*/ 1180070 w 1240824"/>
              <a:gd name="connsiteY2" fmla="*/ 2613454 h 261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0824" h="2613454">
                <a:moveTo>
                  <a:pt x="0" y="0"/>
                </a:moveTo>
                <a:cubicBezTo>
                  <a:pt x="423734" y="350623"/>
                  <a:pt x="847468" y="701246"/>
                  <a:pt x="1044146" y="1136822"/>
                </a:cubicBezTo>
                <a:cubicBezTo>
                  <a:pt x="1240824" y="1572398"/>
                  <a:pt x="1146089" y="2353962"/>
                  <a:pt x="1180070" y="2613454"/>
                </a:cubicBezTo>
              </a:path>
            </a:pathLst>
          </a:cu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3261508" y="5466716"/>
            <a:ext cx="943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Biomarkers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of Exposure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7502279" y="5466716"/>
            <a:ext cx="943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Biomarkers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of Exposure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4884330" y="5466716"/>
            <a:ext cx="1160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Media Samples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5090704" y="2671545"/>
            <a:ext cx="5810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Waste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40" name="Straight Arrow Connector 139"/>
          <p:cNvCxnSpPr/>
          <p:nvPr/>
        </p:nvCxnSpPr>
        <p:spPr>
          <a:xfrm>
            <a:off x="3687458" y="5301758"/>
            <a:ext cx="0" cy="220996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47" name="Title 2"/>
          <p:cNvSpPr txBox="1">
            <a:spLocks/>
          </p:cNvSpPr>
          <p:nvPr/>
        </p:nvSpPr>
        <p:spPr>
          <a:xfrm>
            <a:off x="2404683" y="190500"/>
            <a:ext cx="6202396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355777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ctr"/>
            <a:r>
              <a:rPr lang="en-US" sz="36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Evaluating Exposure Models</a:t>
            </a:r>
            <a:endParaRPr lang="en-US" sz="36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</p:txBody>
      </p:sp>
      <p:sp>
        <p:nvSpPr>
          <p:cNvPr id="39" name="Down Arrow 38"/>
          <p:cNvSpPr/>
          <p:nvPr/>
        </p:nvSpPr>
        <p:spPr>
          <a:xfrm>
            <a:off x="256680" y="1742420"/>
            <a:ext cx="533400" cy="21794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62943" y="1233686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Data and Models</a:t>
            </a:r>
            <a:endParaRPr lang="en-US" sz="1400" b="1" dirty="0"/>
          </a:p>
        </p:txBody>
      </p:sp>
      <p:sp>
        <p:nvSpPr>
          <p:cNvPr id="41" name="Rectangle 40"/>
          <p:cNvSpPr/>
          <p:nvPr/>
        </p:nvSpPr>
        <p:spPr>
          <a:xfrm>
            <a:off x="977900" y="3645607"/>
            <a:ext cx="7439798" cy="525162"/>
          </a:xfrm>
          <a:prstGeom prst="rect">
            <a:avLst/>
          </a:prstGeom>
          <a:solidFill>
            <a:srgbClr val="4F81BD">
              <a:alpha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79822" y="3638883"/>
            <a:ext cx="1423788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rPr>
              <a:t>EXPOSURE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rPr>
              <a:t>(MEDIA + RECEPTOR)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4BACC6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43" name="Down Arrow 42"/>
          <p:cNvSpPr/>
          <p:nvPr/>
        </p:nvSpPr>
        <p:spPr>
          <a:xfrm rot="10800000">
            <a:off x="256680" y="3958388"/>
            <a:ext cx="533400" cy="15624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-20009" y="5520844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Data and Models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52965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92271" y="1571347"/>
            <a:ext cx="6139905" cy="4439020"/>
            <a:chOff x="170915" y="1685758"/>
            <a:chExt cx="6382285" cy="4562642"/>
          </a:xfrm>
        </p:grpSpPr>
        <p:pic>
          <p:nvPicPr>
            <p:cNvPr id="6" name="Picture 5" descr="C:\Users\jwambaug\AppData\Local\Microsoft\Windows\Temporary Internet Files\Content.Outlook\AL9YSRKX\Coefficients_5_PPplot (3).png"/>
            <p:cNvPicPr/>
            <p:nvPr/>
          </p:nvPicPr>
          <p:blipFill rotWithShape="1">
            <a:blip r:embed="rId2" cstate="print"/>
            <a:srcRect r="52455" b="6072"/>
            <a:stretch/>
          </p:blipFill>
          <p:spPr bwMode="auto">
            <a:xfrm>
              <a:off x="170915" y="1685758"/>
              <a:ext cx="6166385" cy="4060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5819775" y="5534025"/>
              <a:ext cx="733425" cy="7143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285999" y="1727016"/>
            <a:ext cx="194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Wambaugh et al. (2014)</a:t>
            </a:r>
            <a:endParaRPr lang="en-US" sz="1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278665" y="1187470"/>
            <a:ext cx="2711825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We incorporate </a:t>
            </a:r>
            <a:r>
              <a:rPr lang="en-US" dirty="0"/>
              <a:t>multiple </a:t>
            </a:r>
            <a:r>
              <a:rPr lang="en-US" dirty="0" smtClean="0"/>
              <a:t>computer models </a:t>
            </a:r>
            <a:r>
              <a:rPr lang="en-US" dirty="0"/>
              <a:t>into consensus predictions for 1000s of </a:t>
            </a:r>
            <a:r>
              <a:rPr lang="en-US" dirty="0" smtClean="0"/>
              <a:t>chemicals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Same five predictors work for all NHANES demographic groups analyzed – stratified by age, sex, and body-mass index: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Industrial and Consumer </a:t>
            </a:r>
            <a:r>
              <a:rPr lang="en-US" dirty="0" smtClean="0"/>
              <a:t>use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Pesticide Inert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Pesticide Active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Industrial </a:t>
            </a:r>
            <a:r>
              <a:rPr lang="en-US" dirty="0"/>
              <a:t>but no Consumer </a:t>
            </a:r>
            <a:r>
              <a:rPr lang="en-US" dirty="0" smtClean="0"/>
              <a:t>use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Production Volume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508862" y="291993"/>
            <a:ext cx="6522157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/>
            <a:r>
              <a:rPr lang="en-US" sz="4000" dirty="0" smtClean="0">
                <a:solidFill>
                  <a:srgbClr val="3557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Predicting Exposure</a:t>
            </a:r>
            <a:endParaRPr lang="en-US" sz="4000" dirty="0">
              <a:solidFill>
                <a:srgbClr val="35577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 rot="16200000">
            <a:off x="-1089593" y="2621012"/>
            <a:ext cx="292618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Weight of Exposure Predictor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900000">
            <a:off x="-281590" y="4935047"/>
            <a:ext cx="212429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/>
              <a:t>Industrial and Consumer Product Use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 rot="18900000">
            <a:off x="1109661" y="4623180"/>
            <a:ext cx="107753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Pesticide Inert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 rot="18900000">
            <a:off x="1494549" y="4725246"/>
            <a:ext cx="138435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Production Volume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 rot="18900000">
            <a:off x="2312603" y="4616769"/>
            <a:ext cx="116422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Pesticide Active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 rot="18900000">
            <a:off x="1678387" y="5133976"/>
            <a:ext cx="256993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/>
              <a:t>Industrial  Use but NOT in Consumer Products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8846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3276" y="85459"/>
            <a:ext cx="5758838" cy="1143000"/>
          </a:xfrm>
          <a:prstGeom prst="rect">
            <a:avLst/>
          </a:prstGeom>
        </p:spPr>
        <p:txBody>
          <a:bodyPr/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Chemical Use Identifies Relevant Pathways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/>
          <a:srcRect l="24612" t="13208" b="9434"/>
          <a:stretch/>
        </p:blipFill>
        <p:spPr bwMode="auto">
          <a:xfrm>
            <a:off x="260053" y="1935019"/>
            <a:ext cx="3942064" cy="210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31183" y="1346771"/>
            <a:ext cx="4820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&gt;2000 chemicals with Material Safety Data Sheets (MSDS) in CPCPdb (Goldsmith </a:t>
            </a:r>
            <a:r>
              <a:rPr lang="en-US" i="1" dirty="0" smtClean="0"/>
              <a:t>et al.</a:t>
            </a:r>
            <a:r>
              <a:rPr lang="en-US" dirty="0" smtClean="0"/>
              <a:t>, 2014)</a:t>
            </a:r>
            <a:endParaRPr lang="en-US" dirty="0"/>
          </a:p>
        </p:txBody>
      </p:sp>
      <p:pic>
        <p:nvPicPr>
          <p:cNvPr id="11" name="Picture 10"/>
          <p:cNvPicPr/>
          <p:nvPr/>
        </p:nvPicPr>
        <p:blipFill rotWithShape="1">
          <a:blip r:embed="rId2" cstate="print"/>
          <a:srcRect l="9615" t="21575" r="75588" b="41571"/>
          <a:stretch/>
        </p:blipFill>
        <p:spPr bwMode="auto">
          <a:xfrm>
            <a:off x="478646" y="4046080"/>
            <a:ext cx="1827797" cy="1847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16200000">
            <a:off x="-1057012" y="2743830"/>
            <a:ext cx="2379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105 NHANES Chemicals</a:t>
            </a:r>
            <a:endParaRPr lang="en-US" dirty="0"/>
          </a:p>
        </p:txBody>
      </p:sp>
      <p:pic>
        <p:nvPicPr>
          <p:cNvPr id="362" name="Picture 36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036" y="2817668"/>
            <a:ext cx="6120964" cy="3799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932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5.xml"/></Relationships>
</file>

<file path=customXml/_rels/item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6.xml"/></Relationships>
</file>

<file path=customXml/_rels/item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7.xml"/></Relationships>
</file>

<file path=customXml/_rels/item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8.xml"/></Relationships>
</file>

<file path=customXml/_rels/item6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9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7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0.xml"/></Relationships>
</file>

<file path=customXml/_rels/item7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1.xml"/></Relationships>
</file>

<file path=customXml/_rels/item7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2.xml"/></Relationships>
</file>

<file path=customXml/_rels/item7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3.xml"/></Relationships>
</file>

<file path=customXml/_rels/item7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4.xml"/></Relationships>
</file>

<file path=customXml/_rels/item7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5.xml"/></Relationships>
</file>

<file path=customXml/_rels/item7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6.xml"/></Relationships>
</file>

<file path=customXml/_rels/item7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7.xml"/></Relationships>
</file>

<file path=customXml/_rels/item7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8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37.xml><?xml version="1.0" encoding="utf-8"?>
<EsriMapsInfo xmlns="ESRI.ArcGIS.Mapping.OfficeIntegration.PowerPointInfo">
  <Version>Version1</Version>
  <RequiresSignIn>False</RequiresSignIn>
</EsriMapsInfo>
</file>

<file path=customXml/item38.xml><?xml version="1.0" encoding="utf-8"?>
<EsriMapsInfo xmlns="ESRI.ArcGIS.Mapping.OfficeIntegration.PowerPointInfo">
  <Version>Version1</Version>
  <RequiresSignIn>False</RequiresSignIn>
</EsriMapsInfo>
</file>

<file path=customXml/item39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40.xml><?xml version="1.0" encoding="utf-8"?>
<EsriMapsInfo xmlns="ESRI.ArcGIS.Mapping.OfficeIntegration.PowerPointInfo">
  <Version>Version1</Version>
  <RequiresSignIn>False</RequiresSignIn>
</EsriMapsInfo>
</file>

<file path=customXml/item41.xml><?xml version="1.0" encoding="utf-8"?>
<EsriMapsInfo xmlns="ESRI.ArcGIS.Mapping.OfficeIntegration.PowerPointInfo">
  <Version>Version1</Version>
  <RequiresSignIn>False</RequiresSignIn>
</EsriMapsInfo>
</file>

<file path=customXml/item42.xml><?xml version="1.0" encoding="utf-8"?>
<EsriMapsInfo xmlns="ESRI.ArcGIS.Mapping.OfficeIntegration.PowerPointInfo">
  <Version>Version1</Version>
  <RequiresSignIn>False</RequiresSignIn>
</EsriMapsInfo>
</file>

<file path=customXml/item43.xml><?xml version="1.0" encoding="utf-8"?>
<EsriMapsInfo xmlns="ESRI.ArcGIS.Mapping.OfficeIntegration.PowerPointInfo">
  <Version>Version1</Version>
  <RequiresSignIn>False</RequiresSignIn>
</EsriMapsInfo>
</file>

<file path=customXml/item44.xml><?xml version="1.0" encoding="utf-8"?>
<EsriMapsInfo xmlns="ESRI.ArcGIS.Mapping.OfficeIntegration.PowerPointInfo">
  <Version>Version1</Version>
  <RequiresSignIn>False</RequiresSignIn>
</EsriMapsInfo>
</file>

<file path=customXml/item45.xml><?xml version="1.0" encoding="utf-8"?>
<EsriMapsInfo xmlns="ESRI.ArcGIS.Mapping.OfficeIntegration.PowerPointInfo">
  <Version>Version1</Version>
  <RequiresSignIn>False</RequiresSignIn>
</EsriMapsInfo>
</file>

<file path=customXml/item46.xml><?xml version="1.0" encoding="utf-8"?>
<EsriMapsInfo xmlns="ESRI.ArcGIS.Mapping.OfficeIntegration.PowerPointInfo">
  <Version>Version1</Version>
  <RequiresSignIn>False</RequiresSignIn>
</EsriMapsInfo>
</file>

<file path=customXml/item47.xml><?xml version="1.0" encoding="utf-8"?>
<EsriMapsInfo xmlns="ESRI.ArcGIS.Mapping.OfficeIntegration.PowerPointInfo">
  <Version>Version1</Version>
  <RequiresSignIn>False</RequiresSignIn>
</EsriMapsInfo>
</file>

<file path=customXml/item48.xml><?xml version="1.0" encoding="utf-8"?>
<EsriMapsInfo xmlns="ESRI.ArcGIS.Mapping.OfficeIntegration.PowerPointInfo">
  <Version>Version1</Version>
  <RequiresSignIn>False</RequiresSignIn>
</EsriMapsInfo>
</file>

<file path=customXml/item49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50.xml><?xml version="1.0" encoding="utf-8"?>
<EsriMapsInfo xmlns="ESRI.ArcGIS.Mapping.OfficeIntegration.PowerPointInfo">
  <Version>Version1</Version>
  <RequiresSignIn>False</RequiresSignIn>
</EsriMapsInfo>
</file>

<file path=customXml/item51.xml><?xml version="1.0" encoding="utf-8"?>
<EsriMapsInfo xmlns="ESRI.ArcGIS.Mapping.OfficeIntegration.PowerPointInfo">
  <Version>Version1</Version>
  <RequiresSignIn>False</RequiresSignIn>
</EsriMapsInfo>
</file>

<file path=customXml/item52.xml><?xml version="1.0" encoding="utf-8"?>
<EsriMapsInfo xmlns="ESRI.ArcGIS.Mapping.OfficeIntegration.PowerPointInfo">
  <Version>Version1</Version>
  <RequiresSignIn>False</RequiresSignIn>
</EsriMapsInfo>
</file>

<file path=customXml/item53.xml><?xml version="1.0" encoding="utf-8"?>
<EsriMapsInfo xmlns="ESRI.ArcGIS.Mapping.OfficeIntegration.PowerPointInfo">
  <Version>Version1</Version>
  <RequiresSignIn>False</RequiresSignIn>
</EsriMapsInfo>
</file>

<file path=customXml/item54.xml><?xml version="1.0" encoding="utf-8"?>
<EsriMapsInfo xmlns="ESRI.ArcGIS.Mapping.OfficeIntegration.PowerPointInfo">
  <Version>Version1</Version>
  <RequiresSignIn>False</RequiresSignIn>
</EsriMapsInfo>
</file>

<file path=customXml/item55.xml><?xml version="1.0" encoding="utf-8"?>
<EsriMapsInfo xmlns="ESRI.ArcGIS.Mapping.OfficeIntegration.PowerPointInfo">
  <Version>Version1</Version>
  <RequiresSignIn>False</RequiresSignIn>
</EsriMapsInfo>
</file>

<file path=customXml/item56.xml><?xml version="1.0" encoding="utf-8"?>
<EsriMapsInfo xmlns="ESRI.ArcGIS.Mapping.OfficeIntegration.PowerPointInfo">
  <Version>Version1</Version>
  <RequiresSignIn>False</RequiresSignIn>
</EsriMapsInfo>
</file>

<file path=customXml/item57.xml><?xml version="1.0" encoding="utf-8"?>
<EsriMapsInfo xmlns="ESRI.ArcGIS.Mapping.OfficeIntegration.PowerPointInfo">
  <Version>Version1</Version>
  <RequiresSignIn>False</RequiresSignIn>
</EsriMapsInfo>
</file>

<file path=customXml/item58.xml><?xml version="1.0" encoding="utf-8"?>
<EsriMapsInfo xmlns="ESRI.ArcGIS.Mapping.OfficeIntegration.PowerPointInfo">
  <Version>Version1</Version>
  <RequiresSignIn>False</RequiresSignIn>
</EsriMapsInfo>
</file>

<file path=customXml/item59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60.xml><?xml version="1.0" encoding="utf-8"?>
<EsriMapsInfo xmlns="ESRI.ArcGIS.Mapping.OfficeIntegration.PowerPointInfo">
  <Version>Version1</Version>
  <RequiresSignIn>False</RequiresSignIn>
</EsriMapsInfo>
</file>

<file path=customXml/item61.xml><?xml version="1.0" encoding="utf-8"?>
<EsriMapsInfo xmlns="ESRI.ArcGIS.Mapping.OfficeIntegration.PowerPointInfo">
  <Version>Version1</Version>
  <RequiresSignIn>False</RequiresSignIn>
</EsriMapsInfo>
</file>

<file path=customXml/item62.xml><?xml version="1.0" encoding="utf-8"?>
<EsriMapsInfo xmlns="ESRI.ArcGIS.Mapping.OfficeIntegration.PowerPointInfo">
  <Version>Version1</Version>
  <RequiresSignIn>False</RequiresSignIn>
</EsriMapsInfo>
</file>

<file path=customXml/item63.xml><?xml version="1.0" encoding="utf-8"?>
<EsriMapsInfo xmlns="ESRI.ArcGIS.Mapping.OfficeIntegration.PowerPointInfo">
  <Version>Version1</Version>
  <RequiresSignIn>False</RequiresSignIn>
</EsriMapsInfo>
</file>

<file path=customXml/item64.xml><?xml version="1.0" encoding="utf-8"?>
<EsriMapsInfo xmlns="ESRI.ArcGIS.Mapping.OfficeIntegration.PowerPointInfo">
  <Version>Version1</Version>
  <RequiresSignIn>False</RequiresSignIn>
</EsriMapsInfo>
</file>

<file path=customXml/item65.xml><?xml version="1.0" encoding="utf-8"?>
<EsriMapsInfo xmlns="ESRI.ArcGIS.Mapping.OfficeIntegration.PowerPointInfo">
  <Version>Version1</Version>
  <RequiresSignIn>False</RequiresSignIn>
</EsriMapsInfo>
</file>

<file path=customXml/item66.xml><?xml version="1.0" encoding="utf-8"?>
<EsriMapsInfo xmlns="ESRI.ArcGIS.Mapping.OfficeIntegration.PowerPointInfo">
  <Version>Version1</Version>
  <RequiresSignIn>False</RequiresSignIn>
</EsriMapsInfo>
</file>

<file path=customXml/item67.xml><?xml version="1.0" encoding="utf-8"?>
<EsriMapsInfo xmlns="ESRI.ArcGIS.Mapping.OfficeIntegration.PowerPointInfo">
  <Version>Version1</Version>
  <RequiresSignIn>False</RequiresSignIn>
</EsriMapsInfo>
</file>

<file path=customXml/item68.xml><?xml version="1.0" encoding="utf-8"?>
<EsriMapsInfo xmlns="ESRI.ArcGIS.Mapping.OfficeIntegration.PowerPointInfo">
  <Version>Version1</Version>
  <RequiresSignIn>False</RequiresSignIn>
</EsriMapsInfo>
</file>

<file path=customXml/item69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70.xml><?xml version="1.0" encoding="utf-8"?>
<EsriMapsInfo xmlns="ESRI.ArcGIS.Mapping.OfficeIntegration.PowerPointInfo">
  <Version>Version1</Version>
  <RequiresSignIn>False</RequiresSignIn>
</EsriMapsInfo>
</file>

<file path=customXml/item71.xml><?xml version="1.0" encoding="utf-8"?>
<EsriMapsInfo xmlns="ESRI.ArcGIS.Mapping.OfficeIntegration.PowerPointInfo">
  <Version>Version1</Version>
  <RequiresSignIn>False</RequiresSignIn>
</EsriMapsInfo>
</file>

<file path=customXml/item72.xml><?xml version="1.0" encoding="utf-8"?>
<EsriMapsInfo xmlns="ESRI.ArcGIS.Mapping.OfficeIntegration.PowerPointInfo">
  <Version>Version1</Version>
  <RequiresSignIn>False</RequiresSignIn>
</EsriMapsInfo>
</file>

<file path=customXml/item73.xml><?xml version="1.0" encoding="utf-8"?>
<EsriMapsInfo xmlns="ESRI.ArcGIS.Mapping.OfficeIntegration.PowerPointInfo">
  <Version>Version1</Version>
  <RequiresSignIn>False</RequiresSignIn>
</EsriMapsInfo>
</file>

<file path=customXml/item74.xml><?xml version="1.0" encoding="utf-8"?>
<EsriMapsInfo xmlns="ESRI.ArcGIS.Mapping.OfficeIntegration.PowerPointInfo">
  <Version>Version1</Version>
  <RequiresSignIn>False</RequiresSignIn>
</EsriMapsInfo>
</file>

<file path=customXml/item75.xml><?xml version="1.0" encoding="utf-8"?>
<EsriMapsInfo xmlns="ESRI.ArcGIS.Mapping.OfficeIntegration.PowerPointInfo">
  <Version>Version1</Version>
  <RequiresSignIn>False</RequiresSignIn>
</EsriMapsInfo>
</file>

<file path=customXml/item76.xml><?xml version="1.0" encoding="utf-8"?>
<EsriMapsInfo xmlns="ESRI.ArcGIS.Mapping.OfficeIntegration.PowerPointInfo">
  <Version>Version1</Version>
  <RequiresSignIn>False</RequiresSignIn>
</EsriMapsInfo>
</file>

<file path=customXml/item77.xml><?xml version="1.0" encoding="utf-8"?>
<EsriMapsInfo xmlns="ESRI.ArcGIS.Mapping.OfficeIntegration.PowerPointInfo">
  <Version>Version1</Version>
  <RequiresSignIn>False</RequiresSignIn>
</EsriMapsInfo>
</file>

<file path=customXml/item78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8C595836-D731-44E7-AFAD-1D8C41C92EB2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E215001F-5A4C-4AED-B5D8-E2E19434113D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72251C69-338C-418D-BFAA-FAE42363AAA7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3D1FD6E3-42CF-463C-97A4-AA813487B83D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F453607A-7A68-40E0-BB79-9EF16DC68E27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CF061DDC-DA4A-4952-9A5C-B2D6897D8C37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1A85DB04-1547-44AA-84BE-BFDA2CA1C4B6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5982FFD7-D425-46E1-9017-5ACE988BC657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853E22CF-8ED8-44D6-B3F6-77151CBB7F74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4BE9F75D-62C7-4BE2-A6C7-742DA9BE4131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A82AA323-B83E-427C-9D2B-C2865AB7B67A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47B572D9-401B-4BAC-B605-3BE46ADF8388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2D3D3164-286D-46C1-BE1C-11C9A9A4ED41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7302E5C2-BEF3-49B7-AA4A-C23026D78EF2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E71A5DC1-77B9-40C2-BC42-4B767E6F2AA3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D11F57D2-3E07-46A9-B6CA-2AA5DFFB51B9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CCAFBA09-55FF-4EAD-83C6-A01073AA3FE6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B5F460B7-CD24-4BFF-8AFB-57A7DA63263A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ABBFA23C-A712-4A22-97E5-26F1D3F87A01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85388771-C0A0-4F5A-951B-DA728CE3E2AC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24DD7860-0F72-49C3-BFF1-82C5E665D30B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7A650E7F-5251-4F2C-A3C4-1316245C2548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893459F8-8BD5-4DD3-826C-2F5749E06779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E632056C-F9A1-4919-B42F-A2B4DBBE1627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33CBD170-C9B3-4D03-B2BA-BD8CB055492B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CCAF313B-9A3D-48A0-9396-4B21FEEB06F9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A04B5F0E-E0F6-4C08-BEDF-0AAA3486358E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15A185D8-07E9-47BC-ABFB-EE6DF775AF74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45CD1827-EB40-4498-9023-DE541A52B421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689BE0C3-A13F-4484-802C-6C19700575A1}">
  <ds:schemaRefs>
    <ds:schemaRef ds:uri="ESRI.ArcGIS.Mapping.OfficeIntegration.PowerPointInfo"/>
  </ds:schemaRefs>
</ds:datastoreItem>
</file>

<file path=customXml/itemProps37.xml><?xml version="1.0" encoding="utf-8"?>
<ds:datastoreItem xmlns:ds="http://schemas.openxmlformats.org/officeDocument/2006/customXml" ds:itemID="{D82F3728-1AC3-4AC0-8A8D-B0FD6DDF5823}">
  <ds:schemaRefs>
    <ds:schemaRef ds:uri="ESRI.ArcGIS.Mapping.OfficeIntegration.PowerPointInfo"/>
  </ds:schemaRefs>
</ds:datastoreItem>
</file>

<file path=customXml/itemProps38.xml><?xml version="1.0" encoding="utf-8"?>
<ds:datastoreItem xmlns:ds="http://schemas.openxmlformats.org/officeDocument/2006/customXml" ds:itemID="{4C44AB44-F2F0-4454-87A8-2FF6C5F192D6}">
  <ds:schemaRefs>
    <ds:schemaRef ds:uri="ESRI.ArcGIS.Mapping.OfficeIntegration.PowerPointInfo"/>
  </ds:schemaRefs>
</ds:datastoreItem>
</file>

<file path=customXml/itemProps39.xml><?xml version="1.0" encoding="utf-8"?>
<ds:datastoreItem xmlns:ds="http://schemas.openxmlformats.org/officeDocument/2006/customXml" ds:itemID="{22C6A4C8-98B3-459C-8BFD-A46CDC3D788B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28EA6B1C-702B-4167-B520-9A89D9F2160E}">
  <ds:schemaRefs>
    <ds:schemaRef ds:uri="ESRI.ArcGIS.Mapping.OfficeIntegration.PowerPointInfo"/>
  </ds:schemaRefs>
</ds:datastoreItem>
</file>

<file path=customXml/itemProps40.xml><?xml version="1.0" encoding="utf-8"?>
<ds:datastoreItem xmlns:ds="http://schemas.openxmlformats.org/officeDocument/2006/customXml" ds:itemID="{892A1CA9-671D-4A22-ADD9-D765FD7AB99A}">
  <ds:schemaRefs>
    <ds:schemaRef ds:uri="ESRI.ArcGIS.Mapping.OfficeIntegration.PowerPointInfo"/>
  </ds:schemaRefs>
</ds:datastoreItem>
</file>

<file path=customXml/itemProps41.xml><?xml version="1.0" encoding="utf-8"?>
<ds:datastoreItem xmlns:ds="http://schemas.openxmlformats.org/officeDocument/2006/customXml" ds:itemID="{A955D745-3D5D-4EA1-995E-6660D3F3F822}">
  <ds:schemaRefs>
    <ds:schemaRef ds:uri="ESRI.ArcGIS.Mapping.OfficeIntegration.PowerPointInfo"/>
  </ds:schemaRefs>
</ds:datastoreItem>
</file>

<file path=customXml/itemProps42.xml><?xml version="1.0" encoding="utf-8"?>
<ds:datastoreItem xmlns:ds="http://schemas.openxmlformats.org/officeDocument/2006/customXml" ds:itemID="{36FACF1C-37C0-4826-BD6D-C02FCFBA556D}">
  <ds:schemaRefs>
    <ds:schemaRef ds:uri="ESRI.ArcGIS.Mapping.OfficeIntegration.PowerPointInfo"/>
  </ds:schemaRefs>
</ds:datastoreItem>
</file>

<file path=customXml/itemProps43.xml><?xml version="1.0" encoding="utf-8"?>
<ds:datastoreItem xmlns:ds="http://schemas.openxmlformats.org/officeDocument/2006/customXml" ds:itemID="{B887272E-C000-44B4-9BC0-5EC94983C360}">
  <ds:schemaRefs>
    <ds:schemaRef ds:uri="ESRI.ArcGIS.Mapping.OfficeIntegration.PowerPointInfo"/>
  </ds:schemaRefs>
</ds:datastoreItem>
</file>

<file path=customXml/itemProps44.xml><?xml version="1.0" encoding="utf-8"?>
<ds:datastoreItem xmlns:ds="http://schemas.openxmlformats.org/officeDocument/2006/customXml" ds:itemID="{006BE1F2-EF86-4692-B8CF-A866ED3F20F1}">
  <ds:schemaRefs>
    <ds:schemaRef ds:uri="ESRI.ArcGIS.Mapping.OfficeIntegration.PowerPointInfo"/>
  </ds:schemaRefs>
</ds:datastoreItem>
</file>

<file path=customXml/itemProps45.xml><?xml version="1.0" encoding="utf-8"?>
<ds:datastoreItem xmlns:ds="http://schemas.openxmlformats.org/officeDocument/2006/customXml" ds:itemID="{8309C61A-0E31-4253-B16C-F152F27A28F1}">
  <ds:schemaRefs>
    <ds:schemaRef ds:uri="ESRI.ArcGIS.Mapping.OfficeIntegration.PowerPointInfo"/>
  </ds:schemaRefs>
</ds:datastoreItem>
</file>

<file path=customXml/itemProps46.xml><?xml version="1.0" encoding="utf-8"?>
<ds:datastoreItem xmlns:ds="http://schemas.openxmlformats.org/officeDocument/2006/customXml" ds:itemID="{BC556F84-B9AC-4702-A635-B52A1DF9C8B1}">
  <ds:schemaRefs>
    <ds:schemaRef ds:uri="ESRI.ArcGIS.Mapping.OfficeIntegration.PowerPointInfo"/>
  </ds:schemaRefs>
</ds:datastoreItem>
</file>

<file path=customXml/itemProps47.xml><?xml version="1.0" encoding="utf-8"?>
<ds:datastoreItem xmlns:ds="http://schemas.openxmlformats.org/officeDocument/2006/customXml" ds:itemID="{3DF6AC72-E285-40B7-8AF7-F3402824ED47}">
  <ds:schemaRefs>
    <ds:schemaRef ds:uri="ESRI.ArcGIS.Mapping.OfficeIntegration.PowerPointInfo"/>
  </ds:schemaRefs>
</ds:datastoreItem>
</file>

<file path=customXml/itemProps48.xml><?xml version="1.0" encoding="utf-8"?>
<ds:datastoreItem xmlns:ds="http://schemas.openxmlformats.org/officeDocument/2006/customXml" ds:itemID="{41534B8B-58C4-49D1-8CED-9731F33EBEF1}">
  <ds:schemaRefs>
    <ds:schemaRef ds:uri="ESRI.ArcGIS.Mapping.OfficeIntegration.PowerPointInfo"/>
  </ds:schemaRefs>
</ds:datastoreItem>
</file>

<file path=customXml/itemProps49.xml><?xml version="1.0" encoding="utf-8"?>
<ds:datastoreItem xmlns:ds="http://schemas.openxmlformats.org/officeDocument/2006/customXml" ds:itemID="{E02D913E-D187-438E-9778-A59F963B17DB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AC66B786-F0D2-4BCC-A54E-849328211B96}">
  <ds:schemaRefs>
    <ds:schemaRef ds:uri="ESRI.ArcGIS.Mapping.OfficeIntegration.PowerPointInfo"/>
  </ds:schemaRefs>
</ds:datastoreItem>
</file>

<file path=customXml/itemProps50.xml><?xml version="1.0" encoding="utf-8"?>
<ds:datastoreItem xmlns:ds="http://schemas.openxmlformats.org/officeDocument/2006/customXml" ds:itemID="{0DC4CDC1-71B0-42BB-8106-68FC08BA4042}">
  <ds:schemaRefs>
    <ds:schemaRef ds:uri="ESRI.ArcGIS.Mapping.OfficeIntegration.PowerPointInfo"/>
  </ds:schemaRefs>
</ds:datastoreItem>
</file>

<file path=customXml/itemProps51.xml><?xml version="1.0" encoding="utf-8"?>
<ds:datastoreItem xmlns:ds="http://schemas.openxmlformats.org/officeDocument/2006/customXml" ds:itemID="{BAAF5149-2430-4C01-9541-13D7B698CE14}">
  <ds:schemaRefs>
    <ds:schemaRef ds:uri="ESRI.ArcGIS.Mapping.OfficeIntegration.PowerPointInfo"/>
  </ds:schemaRefs>
</ds:datastoreItem>
</file>

<file path=customXml/itemProps52.xml><?xml version="1.0" encoding="utf-8"?>
<ds:datastoreItem xmlns:ds="http://schemas.openxmlformats.org/officeDocument/2006/customXml" ds:itemID="{39AD8B09-D93E-4618-A61D-EDBD4F74E8AB}">
  <ds:schemaRefs>
    <ds:schemaRef ds:uri="ESRI.ArcGIS.Mapping.OfficeIntegration.PowerPointInfo"/>
  </ds:schemaRefs>
</ds:datastoreItem>
</file>

<file path=customXml/itemProps53.xml><?xml version="1.0" encoding="utf-8"?>
<ds:datastoreItem xmlns:ds="http://schemas.openxmlformats.org/officeDocument/2006/customXml" ds:itemID="{00C78138-E404-41E6-85F7-4D48B35EDCE8}">
  <ds:schemaRefs>
    <ds:schemaRef ds:uri="ESRI.ArcGIS.Mapping.OfficeIntegration.PowerPointInfo"/>
  </ds:schemaRefs>
</ds:datastoreItem>
</file>

<file path=customXml/itemProps54.xml><?xml version="1.0" encoding="utf-8"?>
<ds:datastoreItem xmlns:ds="http://schemas.openxmlformats.org/officeDocument/2006/customXml" ds:itemID="{CEC7835D-B63D-4EB4-88F9-30F50FA0F9BA}">
  <ds:schemaRefs>
    <ds:schemaRef ds:uri="ESRI.ArcGIS.Mapping.OfficeIntegration.PowerPointInfo"/>
  </ds:schemaRefs>
</ds:datastoreItem>
</file>

<file path=customXml/itemProps55.xml><?xml version="1.0" encoding="utf-8"?>
<ds:datastoreItem xmlns:ds="http://schemas.openxmlformats.org/officeDocument/2006/customXml" ds:itemID="{BF45D5C9-87AF-4996-9005-00E4F4414E12}">
  <ds:schemaRefs>
    <ds:schemaRef ds:uri="ESRI.ArcGIS.Mapping.OfficeIntegration.PowerPointInfo"/>
  </ds:schemaRefs>
</ds:datastoreItem>
</file>

<file path=customXml/itemProps56.xml><?xml version="1.0" encoding="utf-8"?>
<ds:datastoreItem xmlns:ds="http://schemas.openxmlformats.org/officeDocument/2006/customXml" ds:itemID="{A2162611-E666-4748-AFF4-E4C4C0706F4C}">
  <ds:schemaRefs>
    <ds:schemaRef ds:uri="ESRI.ArcGIS.Mapping.OfficeIntegration.PowerPointInfo"/>
  </ds:schemaRefs>
</ds:datastoreItem>
</file>

<file path=customXml/itemProps57.xml><?xml version="1.0" encoding="utf-8"?>
<ds:datastoreItem xmlns:ds="http://schemas.openxmlformats.org/officeDocument/2006/customXml" ds:itemID="{7893F5AF-A1DF-4191-BFA1-422E9AD229BE}">
  <ds:schemaRefs>
    <ds:schemaRef ds:uri="ESRI.ArcGIS.Mapping.OfficeIntegration.PowerPointInfo"/>
  </ds:schemaRefs>
</ds:datastoreItem>
</file>

<file path=customXml/itemProps58.xml><?xml version="1.0" encoding="utf-8"?>
<ds:datastoreItem xmlns:ds="http://schemas.openxmlformats.org/officeDocument/2006/customXml" ds:itemID="{D6B7FB1B-B501-40D7-A402-8E38BFF503D2}">
  <ds:schemaRefs>
    <ds:schemaRef ds:uri="ESRI.ArcGIS.Mapping.OfficeIntegration.PowerPointInfo"/>
  </ds:schemaRefs>
</ds:datastoreItem>
</file>

<file path=customXml/itemProps59.xml><?xml version="1.0" encoding="utf-8"?>
<ds:datastoreItem xmlns:ds="http://schemas.openxmlformats.org/officeDocument/2006/customXml" ds:itemID="{5EF3E826-E03F-4637-A77C-CE969AA91ACF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62A3B4A3-AE10-4EB6-AE61-57B08793D518}">
  <ds:schemaRefs>
    <ds:schemaRef ds:uri="ESRI.ArcGIS.Mapping.OfficeIntegration.PowerPointInfo"/>
  </ds:schemaRefs>
</ds:datastoreItem>
</file>

<file path=customXml/itemProps60.xml><?xml version="1.0" encoding="utf-8"?>
<ds:datastoreItem xmlns:ds="http://schemas.openxmlformats.org/officeDocument/2006/customXml" ds:itemID="{0D115F47-75CF-4E4F-8AF4-8B342AAA34E2}">
  <ds:schemaRefs>
    <ds:schemaRef ds:uri="ESRI.ArcGIS.Mapping.OfficeIntegration.PowerPointInfo"/>
  </ds:schemaRefs>
</ds:datastoreItem>
</file>

<file path=customXml/itemProps61.xml><?xml version="1.0" encoding="utf-8"?>
<ds:datastoreItem xmlns:ds="http://schemas.openxmlformats.org/officeDocument/2006/customXml" ds:itemID="{81146507-6BF2-4C45-839F-B4F453B75E40}">
  <ds:schemaRefs>
    <ds:schemaRef ds:uri="ESRI.ArcGIS.Mapping.OfficeIntegration.PowerPointInfo"/>
  </ds:schemaRefs>
</ds:datastoreItem>
</file>

<file path=customXml/itemProps62.xml><?xml version="1.0" encoding="utf-8"?>
<ds:datastoreItem xmlns:ds="http://schemas.openxmlformats.org/officeDocument/2006/customXml" ds:itemID="{FB0F396D-E044-4E0D-BC6B-8D4FD2E73999}">
  <ds:schemaRefs>
    <ds:schemaRef ds:uri="ESRI.ArcGIS.Mapping.OfficeIntegration.PowerPointInfo"/>
  </ds:schemaRefs>
</ds:datastoreItem>
</file>

<file path=customXml/itemProps63.xml><?xml version="1.0" encoding="utf-8"?>
<ds:datastoreItem xmlns:ds="http://schemas.openxmlformats.org/officeDocument/2006/customXml" ds:itemID="{BC1DEC94-9B81-4431-BDBB-34BA796F3081}">
  <ds:schemaRefs>
    <ds:schemaRef ds:uri="ESRI.ArcGIS.Mapping.OfficeIntegration.PowerPointInfo"/>
  </ds:schemaRefs>
</ds:datastoreItem>
</file>

<file path=customXml/itemProps64.xml><?xml version="1.0" encoding="utf-8"?>
<ds:datastoreItem xmlns:ds="http://schemas.openxmlformats.org/officeDocument/2006/customXml" ds:itemID="{D84ADADE-E69F-4A3D-97F4-A0434F9DBA00}">
  <ds:schemaRefs>
    <ds:schemaRef ds:uri="ESRI.ArcGIS.Mapping.OfficeIntegration.PowerPointInfo"/>
  </ds:schemaRefs>
</ds:datastoreItem>
</file>

<file path=customXml/itemProps65.xml><?xml version="1.0" encoding="utf-8"?>
<ds:datastoreItem xmlns:ds="http://schemas.openxmlformats.org/officeDocument/2006/customXml" ds:itemID="{5AD7D2FC-2C07-4167-97AD-FDD3593D8029}">
  <ds:schemaRefs>
    <ds:schemaRef ds:uri="ESRI.ArcGIS.Mapping.OfficeIntegration.PowerPointInfo"/>
  </ds:schemaRefs>
</ds:datastoreItem>
</file>

<file path=customXml/itemProps66.xml><?xml version="1.0" encoding="utf-8"?>
<ds:datastoreItem xmlns:ds="http://schemas.openxmlformats.org/officeDocument/2006/customXml" ds:itemID="{19738C72-B5C6-4FF5-8AC4-E535299469DA}">
  <ds:schemaRefs>
    <ds:schemaRef ds:uri="ESRI.ArcGIS.Mapping.OfficeIntegration.PowerPointInfo"/>
  </ds:schemaRefs>
</ds:datastoreItem>
</file>

<file path=customXml/itemProps67.xml><?xml version="1.0" encoding="utf-8"?>
<ds:datastoreItem xmlns:ds="http://schemas.openxmlformats.org/officeDocument/2006/customXml" ds:itemID="{891FD538-C013-4728-AAB4-86F088563388}">
  <ds:schemaRefs>
    <ds:schemaRef ds:uri="ESRI.ArcGIS.Mapping.OfficeIntegration.PowerPointInfo"/>
  </ds:schemaRefs>
</ds:datastoreItem>
</file>

<file path=customXml/itemProps68.xml><?xml version="1.0" encoding="utf-8"?>
<ds:datastoreItem xmlns:ds="http://schemas.openxmlformats.org/officeDocument/2006/customXml" ds:itemID="{49A710B5-6767-450C-8E4E-130FCE5E13D4}">
  <ds:schemaRefs>
    <ds:schemaRef ds:uri="ESRI.ArcGIS.Mapping.OfficeIntegration.PowerPointInfo"/>
  </ds:schemaRefs>
</ds:datastoreItem>
</file>

<file path=customXml/itemProps69.xml><?xml version="1.0" encoding="utf-8"?>
<ds:datastoreItem xmlns:ds="http://schemas.openxmlformats.org/officeDocument/2006/customXml" ds:itemID="{6C0E0539-B853-44E4-AAEE-DA78684138A7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0705F01A-1FD5-47CE-80ED-88BDFFE85ED6}">
  <ds:schemaRefs>
    <ds:schemaRef ds:uri="ESRI.ArcGIS.Mapping.OfficeIntegration.PowerPointInfo"/>
  </ds:schemaRefs>
</ds:datastoreItem>
</file>

<file path=customXml/itemProps70.xml><?xml version="1.0" encoding="utf-8"?>
<ds:datastoreItem xmlns:ds="http://schemas.openxmlformats.org/officeDocument/2006/customXml" ds:itemID="{3C0B9250-292B-4D5F-9532-BD5BD3B22C73}">
  <ds:schemaRefs>
    <ds:schemaRef ds:uri="ESRI.ArcGIS.Mapping.OfficeIntegration.PowerPointInfo"/>
  </ds:schemaRefs>
</ds:datastoreItem>
</file>

<file path=customXml/itemProps71.xml><?xml version="1.0" encoding="utf-8"?>
<ds:datastoreItem xmlns:ds="http://schemas.openxmlformats.org/officeDocument/2006/customXml" ds:itemID="{DCF15312-9948-463F-81FF-29549A979E21}">
  <ds:schemaRefs>
    <ds:schemaRef ds:uri="ESRI.ArcGIS.Mapping.OfficeIntegration.PowerPointInfo"/>
  </ds:schemaRefs>
</ds:datastoreItem>
</file>

<file path=customXml/itemProps72.xml><?xml version="1.0" encoding="utf-8"?>
<ds:datastoreItem xmlns:ds="http://schemas.openxmlformats.org/officeDocument/2006/customXml" ds:itemID="{7D9D8B0C-7EB1-47AF-B756-7FC18431C0FB}">
  <ds:schemaRefs>
    <ds:schemaRef ds:uri="ESRI.ArcGIS.Mapping.OfficeIntegration.PowerPointInfo"/>
  </ds:schemaRefs>
</ds:datastoreItem>
</file>

<file path=customXml/itemProps73.xml><?xml version="1.0" encoding="utf-8"?>
<ds:datastoreItem xmlns:ds="http://schemas.openxmlformats.org/officeDocument/2006/customXml" ds:itemID="{C60A7668-D133-4E62-BF94-0086BF75B911}">
  <ds:schemaRefs>
    <ds:schemaRef ds:uri="ESRI.ArcGIS.Mapping.OfficeIntegration.PowerPointInfo"/>
  </ds:schemaRefs>
</ds:datastoreItem>
</file>

<file path=customXml/itemProps74.xml><?xml version="1.0" encoding="utf-8"?>
<ds:datastoreItem xmlns:ds="http://schemas.openxmlformats.org/officeDocument/2006/customXml" ds:itemID="{4A38AF69-578E-4953-873B-7E83605BA781}">
  <ds:schemaRefs>
    <ds:schemaRef ds:uri="ESRI.ArcGIS.Mapping.OfficeIntegration.PowerPointInfo"/>
  </ds:schemaRefs>
</ds:datastoreItem>
</file>

<file path=customXml/itemProps75.xml><?xml version="1.0" encoding="utf-8"?>
<ds:datastoreItem xmlns:ds="http://schemas.openxmlformats.org/officeDocument/2006/customXml" ds:itemID="{E4E41522-898B-4B7C-9E15-CCC60F31A83C}">
  <ds:schemaRefs>
    <ds:schemaRef ds:uri="ESRI.ArcGIS.Mapping.OfficeIntegration.PowerPointInfo"/>
  </ds:schemaRefs>
</ds:datastoreItem>
</file>

<file path=customXml/itemProps76.xml><?xml version="1.0" encoding="utf-8"?>
<ds:datastoreItem xmlns:ds="http://schemas.openxmlformats.org/officeDocument/2006/customXml" ds:itemID="{854273ED-81B1-4A0E-95E1-DCCEF7F90B6D}">
  <ds:schemaRefs>
    <ds:schemaRef ds:uri="ESRI.ArcGIS.Mapping.OfficeIntegration.PowerPointInfo"/>
  </ds:schemaRefs>
</ds:datastoreItem>
</file>

<file path=customXml/itemProps77.xml><?xml version="1.0" encoding="utf-8"?>
<ds:datastoreItem xmlns:ds="http://schemas.openxmlformats.org/officeDocument/2006/customXml" ds:itemID="{2A66E428-8073-4D82-9C0B-B6A89E95C380}">
  <ds:schemaRefs>
    <ds:schemaRef ds:uri="ESRI.ArcGIS.Mapping.OfficeIntegration.PowerPointInfo"/>
  </ds:schemaRefs>
</ds:datastoreItem>
</file>

<file path=customXml/itemProps78.xml><?xml version="1.0" encoding="utf-8"?>
<ds:datastoreItem xmlns:ds="http://schemas.openxmlformats.org/officeDocument/2006/customXml" ds:itemID="{3FB3575A-99A0-4D5A-B018-66F477282998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DB9254F1-210D-4E86-A5B4-8C7D420CBBF8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3CD68DF4-8A6B-4013-8709-C33A9ED672AD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17829</TotalTime>
  <Words>1435</Words>
  <Application>Microsoft Office PowerPoint</Application>
  <PresentationFormat>On-screen Show (4:3)</PresentationFormat>
  <Paragraphs>337</Paragraphs>
  <Slides>19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Batang</vt:lpstr>
      <vt:lpstr>ＭＳ Ｐゴシック</vt:lpstr>
      <vt:lpstr>Arial</vt:lpstr>
      <vt:lpstr>Calibri</vt:lpstr>
      <vt:lpstr>Gill Sans</vt:lpstr>
      <vt:lpstr>Gill Sans MT</vt:lpstr>
      <vt:lpstr>Helvetica</vt:lpstr>
      <vt:lpstr>Times</vt:lpstr>
      <vt:lpstr>Times New Roman</vt:lpstr>
      <vt:lpstr>Wingdings</vt:lpstr>
      <vt:lpstr>ヒラギノ角ゴ Pro W3</vt:lpstr>
      <vt:lpstr>Custom Design</vt:lpstr>
      <vt:lpstr>Advances in Exposure Science</vt:lpstr>
      <vt:lpstr>PowerPoint Presentation</vt:lpstr>
      <vt:lpstr>Available Data for Exposure Estimations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Chemical Use Identifies Relevant Pathways</vt:lpstr>
      <vt:lpstr>Predicting Chemical Constituents</vt:lpstr>
      <vt:lpstr>Pilot Projects to Reduce Uncertainty and Expand Validation Domain</vt:lpstr>
      <vt:lpstr>ExpoCast Consumer Product Scan</vt:lpstr>
      <vt:lpstr>ExpoCast Consumer Product Scan</vt:lpstr>
      <vt:lpstr>ExpoCast Consumer Product Scan</vt:lpstr>
      <vt:lpstr>Suspect Screening and Non-Targeted Analytical Chemistry</vt:lpstr>
      <vt:lpstr>PowerPoint Presentation</vt:lpstr>
      <vt:lpstr>High Throughput Risk Prioritization in Practice</vt:lpstr>
      <vt:lpstr>Conclusion</vt:lpstr>
      <vt:lpstr>Chemical Safety for Sustainability (CSS)  Rapid Exposure and Dosimetry (RED)  Project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High-throughput biomonitoring for exposure discovery and evaluation</dc:title>
  <dc:creator>Sobus, Jon</dc:creator>
  <cp:lastModifiedBy>Little, Stephen</cp:lastModifiedBy>
  <cp:revision>339</cp:revision>
  <dcterms:created xsi:type="dcterms:W3CDTF">2014-04-15T14:08:21Z</dcterms:created>
  <dcterms:modified xsi:type="dcterms:W3CDTF">2016-05-05T15:36:51Z</dcterms:modified>
</cp:coreProperties>
</file>