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1645" r:id="rId2"/>
    <p:sldId id="1646" r:id="rId3"/>
    <p:sldId id="258" r:id="rId4"/>
    <p:sldId id="1698" r:id="rId5"/>
    <p:sldId id="1678" r:id="rId6"/>
    <p:sldId id="1679" r:id="rId7"/>
    <p:sldId id="262" r:id="rId8"/>
    <p:sldId id="1702" r:id="rId9"/>
    <p:sldId id="265" r:id="rId10"/>
    <p:sldId id="284" r:id="rId11"/>
    <p:sldId id="264" r:id="rId12"/>
    <p:sldId id="1597" r:id="rId13"/>
    <p:sldId id="1334" r:id="rId14"/>
    <p:sldId id="1402" r:id="rId15"/>
    <p:sldId id="1403" r:id="rId16"/>
    <p:sldId id="1705" r:id="rId17"/>
    <p:sldId id="1669" r:id="rId18"/>
    <p:sldId id="1564" r:id="rId19"/>
    <p:sldId id="1559" r:id="rId20"/>
    <p:sldId id="1560" r:id="rId21"/>
    <p:sldId id="1665" r:id="rId22"/>
    <p:sldId id="1404" r:id="rId23"/>
    <p:sldId id="1699" r:id="rId24"/>
    <p:sldId id="1406" r:id="rId25"/>
    <p:sldId id="1298" r:id="rId26"/>
    <p:sldId id="1661" r:id="rId27"/>
    <p:sldId id="1460" r:id="rId28"/>
    <p:sldId id="1408" r:id="rId29"/>
    <p:sldId id="1182" r:id="rId30"/>
    <p:sldId id="1657" r:id="rId31"/>
    <p:sldId id="1700" r:id="rId32"/>
    <p:sldId id="1561" r:id="rId33"/>
    <p:sldId id="1281" r:id="rId34"/>
    <p:sldId id="1282" r:id="rId35"/>
    <p:sldId id="1464" r:id="rId36"/>
    <p:sldId id="1332" r:id="rId37"/>
    <p:sldId id="1640" r:id="rId38"/>
    <p:sldId id="1566" r:id="rId39"/>
    <p:sldId id="1642" r:id="rId40"/>
    <p:sldId id="1539" r:id="rId41"/>
    <p:sldId id="1461" r:id="rId42"/>
    <p:sldId id="1370" r:id="rId43"/>
    <p:sldId id="1397" r:id="rId44"/>
    <p:sldId id="1415" r:id="rId45"/>
    <p:sldId id="1459" r:id="rId46"/>
    <p:sldId id="1676" r:id="rId47"/>
    <p:sldId id="1677" r:id="rId48"/>
    <p:sldId id="1704" r:id="rId49"/>
    <p:sldId id="1625" r:id="rId50"/>
    <p:sldId id="1634" r:id="rId51"/>
    <p:sldId id="1635" r:id="rId52"/>
    <p:sldId id="260" r:id="rId53"/>
    <p:sldId id="261" r:id="rId54"/>
    <p:sldId id="1262" r:id="rId55"/>
    <p:sldId id="17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7854-6D86-4FDA-9B48-AFDF60A384AF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90348-D124-487C-B7FA-6DFB40043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utamid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utamid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utamid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Two neologisms, “</a:t>
            </a:r>
            <a:r>
              <a:rPr lang="en-GB" dirty="0" err="1"/>
              <a:t>chemoinformatics</a:t>
            </a:r>
            <a:r>
              <a:rPr lang="en-GB" dirty="0"/>
              <a:t>” and “cheminformatics”, presently occur with near-equal frequency as a search in the database of the Chemical Abstracts Service reveals. In the following the term “</a:t>
            </a:r>
            <a:r>
              <a:rPr lang="en-GB" dirty="0" err="1"/>
              <a:t>chemoinformatics</a:t>
            </a:r>
            <a:r>
              <a:rPr lang="en-GB" dirty="0"/>
              <a:t>” will be used without providing extensive justification but to show the linguistic relation to bioinformatics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Definition is a summary</a:t>
            </a:r>
            <a:r>
              <a:rPr lang="en-GB" baseline="0" dirty="0"/>
              <a:t> of Engel, although very broad topic</a:t>
            </a:r>
          </a:p>
          <a:p>
            <a:endParaRPr lang="en-GB" baseline="0" dirty="0"/>
          </a:p>
          <a:p>
            <a:r>
              <a:rPr lang="en-GB" baseline="0" dirty="0"/>
              <a:t>Mostly applied, historically in drug design – now increasingly used in toxicology as well</a:t>
            </a:r>
            <a:endParaRPr lang="en-GB" dirty="0"/>
          </a:p>
          <a:p>
            <a:endParaRPr lang="en-GB" dirty="0"/>
          </a:p>
          <a:p>
            <a:r>
              <a:rPr lang="en-GB" dirty="0"/>
              <a:t>[NB searching</a:t>
            </a:r>
            <a:r>
              <a:rPr lang="en-GB" baseline="0" dirty="0"/>
              <a:t> data includes similarity as we will look at in this </a:t>
            </a:r>
            <a:r>
              <a:rPr lang="en-GB" baseline="0" dirty="0" err="1"/>
              <a:t>ppt</a:t>
            </a:r>
            <a:r>
              <a:rPr lang="en-GB" baseline="0" dirty="0"/>
              <a:t>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9519-4437-421A-98E5-524BF19F0B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90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https://en.wikipedia.org/wiki/Flutamide</a:t>
            </a:r>
            <a:endParaRPr lang="en-GB" dirty="0"/>
          </a:p>
          <a:p>
            <a:endParaRPr lang="en-GB" dirty="0"/>
          </a:p>
          <a:p>
            <a:r>
              <a:rPr lang="en-GB" dirty="0"/>
              <a:t>Numbers of atoms</a:t>
            </a:r>
          </a:p>
          <a:p>
            <a:endParaRPr lang="en-GB" dirty="0"/>
          </a:p>
          <a:p>
            <a:r>
              <a:rPr lang="en-GB" dirty="0"/>
              <a:t>Properties</a:t>
            </a:r>
            <a:r>
              <a:rPr lang="en-GB" baseline="0" dirty="0"/>
              <a:t> from </a:t>
            </a:r>
            <a:r>
              <a:rPr lang="en-GB" baseline="0" dirty="0" err="1"/>
              <a:t>epa</a:t>
            </a:r>
            <a:r>
              <a:rPr lang="en-GB" baseline="0" dirty="0"/>
              <a:t> dashboard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9519-4437-421A-98E5-524BF19F0B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96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</a:t>
            </a:r>
            <a:r>
              <a:rPr lang="en-GB" baseline="0" dirty="0"/>
              <a:t> we can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dirty="0">
                <a:hlinkClick r:id="rId3"/>
              </a:rPr>
              <a:t>https://en.wikipedia.org/wiki/Flutamide</a:t>
            </a:r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NB. We cannot store the chemical structure as it is written</a:t>
            </a:r>
          </a:p>
          <a:p>
            <a:endParaRPr lang="en-GB" baseline="0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MKXKFYHWDHIYRV-UHFFFAOYSA-N</a:t>
            </a:r>
            <a:r>
              <a:rPr lang="en-GB" dirty="0"/>
              <a:t>  </a:t>
            </a:r>
            <a:r>
              <a:rPr lang="en-GB" baseline="0" dirty="0"/>
              <a:t> is </a:t>
            </a:r>
            <a:r>
              <a:rPr lang="en-GB" baseline="0" dirty="0" err="1"/>
              <a:t>Inchikey</a:t>
            </a:r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Those of us who remember the world before SMILES, still appreciate its beauty!</a:t>
            </a:r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Many methods make chemical structure machine readable</a:t>
            </a:r>
          </a:p>
          <a:p>
            <a:endParaRPr lang="en-GB" baseline="0" dirty="0"/>
          </a:p>
          <a:p>
            <a:r>
              <a:rPr lang="en-GB" dirty="0"/>
              <a:t>Convenience – don’t need to go through</a:t>
            </a:r>
            <a:r>
              <a:rPr lang="en-GB" baseline="0" dirty="0"/>
              <a:t> paper files</a:t>
            </a:r>
            <a:endParaRPr lang="en-GB" dirty="0"/>
          </a:p>
          <a:p>
            <a:endParaRPr lang="en-GB" dirty="0"/>
          </a:p>
          <a:p>
            <a:r>
              <a:rPr lang="en-GB" dirty="0"/>
              <a:t>Sustainability  -</a:t>
            </a:r>
            <a:r>
              <a:rPr lang="en-GB" baseline="0" dirty="0"/>
              <a:t> (in theory at least) permanent storage</a:t>
            </a:r>
            <a:endParaRPr lang="en-GB" dirty="0"/>
          </a:p>
          <a:p>
            <a:endParaRPr lang="en-GB" dirty="0"/>
          </a:p>
          <a:p>
            <a:r>
              <a:rPr lang="en-GB" dirty="0"/>
              <a:t>Transferability</a:t>
            </a:r>
            <a:r>
              <a:rPr lang="en-GB" baseline="0" dirty="0"/>
              <a:t>  -  (in theory at least) anyone in world can view and retrieve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9519-4437-421A-98E5-524BF19F0B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</a:t>
            </a:r>
            <a:r>
              <a:rPr lang="en-GB" baseline="0" dirty="0"/>
              <a:t> we can</a:t>
            </a:r>
          </a:p>
          <a:p>
            <a:endParaRPr lang="en-GB" baseline="0" dirty="0"/>
          </a:p>
          <a:p>
            <a:r>
              <a:rPr lang="en-GB" dirty="0">
                <a:hlinkClick r:id="rId3"/>
              </a:rPr>
              <a:t>https://en.wikipedia.org/wiki/Flutamide</a:t>
            </a:r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Many methods make chemical structure machine readable</a:t>
            </a:r>
          </a:p>
          <a:p>
            <a:endParaRPr lang="en-GB" baseline="0" dirty="0"/>
          </a:p>
          <a:p>
            <a:r>
              <a:rPr lang="en-GB" dirty="0"/>
              <a:t>Convenience – don’t need to go through</a:t>
            </a:r>
            <a:r>
              <a:rPr lang="en-GB" baseline="0" dirty="0"/>
              <a:t> paper files</a:t>
            </a:r>
            <a:endParaRPr lang="en-GB" dirty="0"/>
          </a:p>
          <a:p>
            <a:endParaRPr lang="en-GB" dirty="0"/>
          </a:p>
          <a:p>
            <a:r>
              <a:rPr lang="en-GB" dirty="0"/>
              <a:t>Sustainability  -</a:t>
            </a:r>
            <a:r>
              <a:rPr lang="en-GB" baseline="0" dirty="0"/>
              <a:t> (in theory at least) permanent storage</a:t>
            </a:r>
            <a:endParaRPr lang="en-GB" dirty="0"/>
          </a:p>
          <a:p>
            <a:endParaRPr lang="en-GB" dirty="0"/>
          </a:p>
          <a:p>
            <a:r>
              <a:rPr lang="en-GB" dirty="0"/>
              <a:t>Transferability</a:t>
            </a:r>
            <a:r>
              <a:rPr lang="en-GB" baseline="0" dirty="0"/>
              <a:t>  -  (in theory at least) anyone in world can view and retrieve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9519-4437-421A-98E5-524BF19F0B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857C-0D33-4302-AF66-4816490AC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DE9F-B1CA-453A-A64F-EF90D3D7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829B-F1D3-42A2-9E7E-B27C8F3A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A96A1-C110-49DE-AE67-5529629E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84E70-AFF1-4E41-9DC7-C8D9D8F4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EA998-2F75-4E21-AC95-F1177CCD2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18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6CC-BB0A-4BCB-B2C8-F5C559F8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255"/>
            <a:ext cx="11487149" cy="9913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800F-2E99-46D1-8758-5DE0C1C7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95374"/>
            <a:ext cx="11487150" cy="56483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7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C332-F22B-4FE8-A7E0-33B53EC9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C9D63-8228-4C4B-9EC1-A890E23DC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25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04DC-B558-429C-80C9-038EF2A6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C79E-53DC-40D5-A5FF-457988825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962C-2453-47FA-B9EC-E12A83FB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78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BAF8-F1A2-4A12-A718-0CC3F897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8D021-CC7F-4E91-BE47-65EB64F58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E1A06-B48E-4549-B7C7-CB11F5F45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B5D12-14FE-47DF-9F95-E48A652FC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409AF-742E-423B-9EB9-E1980DABC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43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E048-9D81-4408-8FF0-83CB420C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22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1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99B9-2ACA-4174-A956-C7C1A2AE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9EDC-6C5E-4F0B-8FFD-0BD7CA8C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2EBEA-75B7-40DD-809B-6EFFA19B6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D7BC-F54E-4FA1-A2DF-EE487898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E99D4-5DD1-4B7B-B37B-21858A12C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735C8-86FB-4727-B37E-D6A147A21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20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BBB50-A667-41ED-8923-4DC5B5E6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E8017-03C6-4CCC-ACAB-C9DA4123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comptox.epa.gov/dashboar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rb.gy/qsbno1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tinyurl.com/w5hqs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https://comptox.epa.gov/dashboard/news_info" TargetMode="External"/><Relationship Id="rId4" Type="http://schemas.openxmlformats.org/officeDocument/2006/relationships/hyperlink" Target="https://rb.gy/4fgydc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mailto:Williams.Antony@epa.gov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DE843-F185-4BEF-A9D3-39DF03967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4" y="1122363"/>
            <a:ext cx="1204912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 Introduction to Structure-based cheminformatics: data clustering &amp; visualization, read across and predictive modeling. Accessing data through the US-EPA CompTox Chemicals Dashboard</a:t>
            </a:r>
            <a:endParaRPr lang="en-US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EEE5CC-D9DA-49C2-A299-F95F85C7C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27338"/>
          </a:xfrm>
        </p:spPr>
        <p:txBody>
          <a:bodyPr>
            <a:normAutofit/>
          </a:bodyPr>
          <a:lstStyle/>
          <a:p>
            <a:r>
              <a:rPr lang="en-US" dirty="0"/>
              <a:t>Antony John Williams</a:t>
            </a:r>
          </a:p>
          <a:p>
            <a:r>
              <a:rPr lang="en-US" dirty="0"/>
              <a:t>U.S Environmental Protection Agency (EPA)</a:t>
            </a:r>
          </a:p>
          <a:p>
            <a:r>
              <a:rPr lang="en-US" dirty="0"/>
              <a:t>Office of Research and Development (ORD)</a:t>
            </a:r>
          </a:p>
          <a:p>
            <a:r>
              <a:rPr lang="en-US" dirty="0"/>
              <a:t>Research Triangle Park, North Carolina</a:t>
            </a:r>
          </a:p>
          <a:p>
            <a:r>
              <a:rPr lang="pt-BR" dirty="0"/>
              <a:t>919-541-1033</a:t>
            </a:r>
          </a:p>
          <a:p>
            <a:r>
              <a:rPr lang="pt-BR" dirty="0"/>
              <a:t>williams.antony@epa.gov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7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286"/>
          </a:xfrm>
        </p:spPr>
        <p:txBody>
          <a:bodyPr/>
          <a:lstStyle/>
          <a:p>
            <a:r>
              <a:rPr lang="en-GB" dirty="0"/>
              <a:t>How to Store a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251" y="1342299"/>
            <a:ext cx="11532326" cy="4823369"/>
          </a:xfrm>
        </p:spPr>
        <p:txBody>
          <a:bodyPr>
            <a:normAutofit/>
          </a:bodyPr>
          <a:lstStyle/>
          <a:p>
            <a:r>
              <a:rPr lang="en-GB" sz="3600" dirty="0"/>
              <a:t>Multiple approaches:</a:t>
            </a:r>
          </a:p>
          <a:p>
            <a:pPr lvl="1"/>
            <a:r>
              <a:rPr lang="en-GB" sz="3200" dirty="0"/>
              <a:t>Names and identifiers</a:t>
            </a:r>
          </a:p>
          <a:p>
            <a:pPr lvl="1"/>
            <a:r>
              <a:rPr lang="en-GB" sz="3200" dirty="0"/>
              <a:t>2D or 3D structure “</a:t>
            </a:r>
            <a:r>
              <a:rPr lang="en-GB" sz="3200" dirty="0" err="1"/>
              <a:t>molfile</a:t>
            </a:r>
            <a:r>
              <a:rPr lang="en-GB" sz="3200" dirty="0"/>
              <a:t>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04639" y="3753983"/>
            <a:ext cx="7860937" cy="2425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SMILES:</a:t>
            </a:r>
          </a:p>
          <a:p>
            <a:pPr lvl="1"/>
            <a:r>
              <a:rPr lang="en-US" dirty="0"/>
              <a:t>c1cc2c3ccc4cccc5ccc(cc2cc1)c3c45</a:t>
            </a:r>
          </a:p>
          <a:p>
            <a:pPr lvl="1"/>
            <a:r>
              <a:rPr lang="en-US" dirty="0"/>
              <a:t>C1=CC2=CC3=CC=C4C=CC=C5C=CC(=C2C=C1)C3=C45</a:t>
            </a:r>
          </a:p>
          <a:p>
            <a:pPr lvl="1"/>
            <a:r>
              <a:rPr lang="en-US" dirty="0"/>
              <a:t>and many other variants….</a:t>
            </a:r>
          </a:p>
          <a:p>
            <a:r>
              <a:rPr lang="pt-BR" dirty="0"/>
              <a:t>InChI=1S/C20H12/c1-2-7-17-15(4-1)12-16-9-8-13-5-3-6-14-10-11-18(17)20(16)19(13)14/h1-12H</a:t>
            </a:r>
          </a:p>
          <a:p>
            <a:r>
              <a:rPr lang="en-US" dirty="0"/>
              <a:t>InChIKey: FMMWHPNWAFZXNH-UHFFFAOYSA-N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5EC23-639B-40DB-A8A2-4EA5007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33" y="1516213"/>
            <a:ext cx="3587934" cy="206385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599C4A8-7863-413E-B99A-9E8ECA6B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93" y="2961776"/>
            <a:ext cx="2044704" cy="375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9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286"/>
          </a:xfrm>
        </p:spPr>
        <p:txBody>
          <a:bodyPr/>
          <a:lstStyle/>
          <a:p>
            <a:r>
              <a:rPr lang="en-GB" dirty="0"/>
              <a:t>If We Database Chemical Structures…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507" y="1342298"/>
            <a:ext cx="11395893" cy="5170261"/>
          </a:xfrm>
        </p:spPr>
        <p:txBody>
          <a:bodyPr>
            <a:normAutofit/>
          </a:bodyPr>
          <a:lstStyle/>
          <a:p>
            <a:r>
              <a:rPr lang="en-GB" dirty="0"/>
              <a:t>…then we can search the dataset by inherent </a:t>
            </a:r>
            <a:r>
              <a:rPr lang="en-GB" b="1" dirty="0"/>
              <a:t>structural</a:t>
            </a:r>
            <a:r>
              <a:rPr lang="en-GB" dirty="0"/>
              <a:t> properties</a:t>
            </a:r>
          </a:p>
          <a:p>
            <a:pPr lvl="1"/>
            <a:r>
              <a:rPr lang="en-GB" dirty="0"/>
              <a:t>Formula</a:t>
            </a:r>
          </a:p>
          <a:p>
            <a:pPr lvl="1"/>
            <a:r>
              <a:rPr lang="en-GB" dirty="0"/>
              <a:t>Mass</a:t>
            </a:r>
          </a:p>
          <a:p>
            <a:pPr lvl="1"/>
            <a:r>
              <a:rPr lang="en-GB" dirty="0"/>
              <a:t>Substructure</a:t>
            </a:r>
          </a:p>
          <a:p>
            <a:pPr lvl="1"/>
            <a:r>
              <a:rPr lang="en-GB" dirty="0"/>
              <a:t>Structural similarity</a:t>
            </a:r>
          </a:p>
          <a:p>
            <a:r>
              <a:rPr lang="en-GB" dirty="0"/>
              <a:t>…we can </a:t>
            </a:r>
            <a:r>
              <a:rPr lang="en-GB" b="1" dirty="0"/>
              <a:t>integrate</a:t>
            </a:r>
            <a:r>
              <a:rPr lang="en-GB" dirty="0"/>
              <a:t> other info into the database for retrieval</a:t>
            </a:r>
          </a:p>
          <a:p>
            <a:r>
              <a:rPr lang="en-GB" dirty="0"/>
              <a:t>…available data, both experimental and predicted, is a click away</a:t>
            </a:r>
          </a:p>
          <a:p>
            <a:r>
              <a:rPr lang="en-GB" dirty="0"/>
              <a:t>…data can be downloaded, distributed and shared </a:t>
            </a:r>
          </a:p>
          <a:p>
            <a:r>
              <a:rPr lang="en-GB" dirty="0"/>
              <a:t>…linking out to other resources is enabled by adopting specific standards</a:t>
            </a:r>
          </a:p>
          <a:p>
            <a:r>
              <a:rPr lang="en-GB" dirty="0"/>
              <a:t>…structure collections, with associated data, are available for modeling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74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4DC53BFE-F97E-45FB-83B0-B31A8AB9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22" y="177051"/>
            <a:ext cx="8776053" cy="914400"/>
          </a:xfrm>
        </p:spPr>
        <p:txBody>
          <a:bodyPr>
            <a:noAutofit/>
          </a:bodyPr>
          <a:lstStyle/>
          <a:p>
            <a:r>
              <a:rPr lang="en-US" dirty="0"/>
              <a:t>CompTox Chemicals Dashboard</a:t>
            </a:r>
            <a:br>
              <a:rPr lang="en-US" dirty="0"/>
            </a:br>
            <a:r>
              <a:rPr lang="en-US" dirty="0">
                <a:hlinkClick r:id="rId2"/>
              </a:rPr>
              <a:t>https://comptox.epa.gov/dashboard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4DD6F-8C43-450A-AFAC-3DABDEF79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8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12</a:t>
            </a:fld>
            <a:r>
              <a:rPr lang="en-US" sz="1600"/>
              <a:t>                                                                        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AD9CFD-6F21-4D5E-BD56-B6DF93EEF89A}"/>
              </a:ext>
            </a:extLst>
          </p:cNvPr>
          <p:cNvGrpSpPr/>
          <p:nvPr/>
        </p:nvGrpSpPr>
        <p:grpSpPr>
          <a:xfrm>
            <a:off x="4010025" y="1306407"/>
            <a:ext cx="4171950" cy="1725275"/>
            <a:chOff x="2486025" y="994177"/>
            <a:chExt cx="4171950" cy="1725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BD3982-E2FD-4E31-8BEE-03CE56C5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025" y="994177"/>
              <a:ext cx="4171950" cy="1725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802CFD-6617-454D-8E8F-C109A276C0B0}"/>
                </a:ext>
              </a:extLst>
            </p:cNvPr>
            <p:cNvSpPr txBox="1"/>
            <p:nvPr/>
          </p:nvSpPr>
          <p:spPr>
            <a:xfrm>
              <a:off x="5372100" y="1123339"/>
              <a:ext cx="1285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SEARCH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359CA7-463E-44C0-A261-F9B58D5294E9}"/>
              </a:ext>
            </a:extLst>
          </p:cNvPr>
          <p:cNvGrpSpPr/>
          <p:nvPr/>
        </p:nvGrpSpPr>
        <p:grpSpPr>
          <a:xfrm>
            <a:off x="7033022" y="2171187"/>
            <a:ext cx="4383881" cy="1881724"/>
            <a:chOff x="4705363" y="1741542"/>
            <a:chExt cx="4248144" cy="17252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262FB7-028D-4028-8317-B7184680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5363" y="1741542"/>
              <a:ext cx="4171952" cy="1725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684AF8-CDE9-4611-B16D-4108656B04B4}"/>
                </a:ext>
              </a:extLst>
            </p:cNvPr>
            <p:cNvSpPr txBox="1"/>
            <p:nvPr/>
          </p:nvSpPr>
          <p:spPr>
            <a:xfrm>
              <a:off x="7562855" y="1856814"/>
              <a:ext cx="1390652" cy="338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TOX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6E89B9-8AF2-4ED6-A306-79AE08D2D504}"/>
              </a:ext>
            </a:extLst>
          </p:cNvPr>
          <p:cNvGrpSpPr/>
          <p:nvPr/>
        </p:nvGrpSpPr>
        <p:grpSpPr>
          <a:xfrm>
            <a:off x="7548562" y="3226059"/>
            <a:ext cx="4226731" cy="1881724"/>
            <a:chOff x="4857747" y="3273321"/>
            <a:chExt cx="4226731" cy="18817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C2834A-3214-4DAB-86CC-5EB774A3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7747" y="3273321"/>
              <a:ext cx="4171952" cy="188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F80623-A2AB-49AA-BAC1-6547FA4CF137}"/>
                </a:ext>
              </a:extLst>
            </p:cNvPr>
            <p:cNvSpPr txBox="1"/>
            <p:nvPr/>
          </p:nvSpPr>
          <p:spPr>
            <a:xfrm>
              <a:off x="7431883" y="3333404"/>
              <a:ext cx="1652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BIOACTIVITY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D88223-494E-4619-BE8A-811C46F04390}"/>
              </a:ext>
            </a:extLst>
          </p:cNvPr>
          <p:cNvGrpSpPr/>
          <p:nvPr/>
        </p:nvGrpSpPr>
        <p:grpSpPr>
          <a:xfrm>
            <a:off x="6381749" y="4706488"/>
            <a:ext cx="4199341" cy="1881724"/>
            <a:chOff x="3743323" y="4805100"/>
            <a:chExt cx="4199341" cy="18817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3EF3F1-57F4-4712-8E3C-A474C2BF1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3323" y="4805100"/>
              <a:ext cx="4171952" cy="188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DC8CA9-2584-44F9-995F-45C015070E8B}"/>
                </a:ext>
              </a:extLst>
            </p:cNvPr>
            <p:cNvSpPr txBox="1"/>
            <p:nvPr/>
          </p:nvSpPr>
          <p:spPr>
            <a:xfrm>
              <a:off x="6437723" y="4856352"/>
              <a:ext cx="1504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SIMILARITY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B1C29-A40C-470B-8EFC-5455DB2F9C34}"/>
              </a:ext>
            </a:extLst>
          </p:cNvPr>
          <p:cNvGrpSpPr/>
          <p:nvPr/>
        </p:nvGrpSpPr>
        <p:grpSpPr>
          <a:xfrm>
            <a:off x="1545432" y="4710725"/>
            <a:ext cx="4264820" cy="1881725"/>
            <a:chOff x="500063" y="4332842"/>
            <a:chExt cx="4264820" cy="18817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995931-1B23-484E-870C-EDA567982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063" y="4332842"/>
              <a:ext cx="4171954" cy="1881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C09E40-710E-4934-881A-6881C56E8E26}"/>
                </a:ext>
              </a:extLst>
            </p:cNvPr>
            <p:cNvSpPr txBox="1"/>
            <p:nvPr/>
          </p:nvSpPr>
          <p:spPr>
            <a:xfrm>
              <a:off x="2838451" y="4406947"/>
              <a:ext cx="1926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READ-ACROSS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245812-821E-42AA-A6C9-BA30896BD97F}"/>
              </a:ext>
            </a:extLst>
          </p:cNvPr>
          <p:cNvGrpSpPr/>
          <p:nvPr/>
        </p:nvGrpSpPr>
        <p:grpSpPr>
          <a:xfrm>
            <a:off x="340523" y="3277990"/>
            <a:ext cx="4302916" cy="1881724"/>
            <a:chOff x="114302" y="2977861"/>
            <a:chExt cx="4302916" cy="18817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0DF5FF-1D32-47E0-AC8F-C14A3FC6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302" y="2977861"/>
              <a:ext cx="4171952" cy="188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69E993-CD5E-455E-9CEE-223EA14C4CA6}"/>
                </a:ext>
              </a:extLst>
            </p:cNvPr>
            <p:cNvSpPr txBox="1"/>
            <p:nvPr/>
          </p:nvSpPr>
          <p:spPr>
            <a:xfrm>
              <a:off x="3131343" y="3054286"/>
              <a:ext cx="1285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PUBMED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7510A5-50D3-4D73-AF84-3835C7AACEF1}"/>
              </a:ext>
            </a:extLst>
          </p:cNvPr>
          <p:cNvGrpSpPr/>
          <p:nvPr/>
        </p:nvGrpSpPr>
        <p:grpSpPr>
          <a:xfrm>
            <a:off x="853723" y="2163430"/>
            <a:ext cx="4310057" cy="1886020"/>
            <a:chOff x="419110" y="1680611"/>
            <a:chExt cx="4310057" cy="18860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FA741B-2165-4952-84A6-8BB9DA891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10" y="1680611"/>
              <a:ext cx="4181476" cy="1886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5AE8F7-CB23-4B4A-8E24-285E2436590E}"/>
                </a:ext>
              </a:extLst>
            </p:cNvPr>
            <p:cNvSpPr txBox="1"/>
            <p:nvPr/>
          </p:nvSpPr>
          <p:spPr>
            <a:xfrm>
              <a:off x="2647951" y="1716004"/>
              <a:ext cx="2081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BATCH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01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DF275-936F-4544-BAE0-4A61ED7E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912" y="1557547"/>
            <a:ext cx="10544175" cy="475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A4393-4984-4AEC-9221-3BDBF0B0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CompTox Chemicals Dashboard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4083-DAE3-420F-B953-9AC6603C6A93}"/>
              </a:ext>
            </a:extLst>
          </p:cNvPr>
          <p:cNvSpPr/>
          <p:nvPr/>
        </p:nvSpPr>
        <p:spPr>
          <a:xfrm>
            <a:off x="2838451" y="2524630"/>
            <a:ext cx="2571749" cy="28524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14C6BA-9EC5-4220-9C71-1E6D3623FAC3}"/>
              </a:ext>
            </a:extLst>
          </p:cNvPr>
          <p:cNvSpPr txBox="1">
            <a:spLocks/>
          </p:cNvSpPr>
          <p:nvPr/>
        </p:nvSpPr>
        <p:spPr>
          <a:xfrm>
            <a:off x="3817257" y="784549"/>
            <a:ext cx="5109936" cy="688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883k Chemical Substances</a:t>
            </a:r>
          </a:p>
        </p:txBody>
      </p:sp>
    </p:spTree>
    <p:extLst>
      <p:ext uri="{BB962C8B-B14F-4D97-AF65-F5344CB8AC3E}">
        <p14:creationId xmlns:p14="http://schemas.microsoft.com/office/powerpoint/2010/main" val="402144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859D98-FEB6-46AE-A0F7-9B4E19949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21"/>
          <a:stretch/>
        </p:blipFill>
        <p:spPr>
          <a:xfrm>
            <a:off x="617219" y="1085213"/>
            <a:ext cx="5160841" cy="540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A4393-4984-4AEC-9221-3BDBF0B0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Search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5586DB-5E00-4EE1-9FF4-46F801092D46}"/>
              </a:ext>
            </a:extLst>
          </p:cNvPr>
          <p:cNvSpPr/>
          <p:nvPr/>
        </p:nvSpPr>
        <p:spPr>
          <a:xfrm>
            <a:off x="5975545" y="178313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Type ahead search using Names, synonyms and CASRNs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Millions of identifiers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199FEF-E98A-461C-AC23-24CD658A96EC}"/>
              </a:ext>
            </a:extLst>
          </p:cNvPr>
          <p:cNvSpPr/>
          <p:nvPr/>
        </p:nvSpPr>
        <p:spPr>
          <a:xfrm>
            <a:off x="5975545" y="335279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Substring search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9FBFA-A2C9-4C97-952C-90162860E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5" y="4126270"/>
            <a:ext cx="3925979" cy="111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16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7B04-3C8F-4F86-BB05-F2A66227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Detailed Chemical Pages</a:t>
            </a:r>
            <a:br>
              <a:rPr lang="en-US" dirty="0"/>
            </a:br>
            <a:r>
              <a:rPr lang="en-US" dirty="0"/>
              <a:t>One more identifier – the </a:t>
            </a:r>
            <a:r>
              <a:rPr lang="en-US" dirty="0">
                <a:solidFill>
                  <a:srgbClr val="FF0000"/>
                </a:solidFill>
              </a:rPr>
              <a:t>DTXSID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14C7E1-D462-42DE-98B0-4D9D0C504F74}"/>
              </a:ext>
            </a:extLst>
          </p:cNvPr>
          <p:cNvSpPr/>
          <p:nvPr/>
        </p:nvSpPr>
        <p:spPr>
          <a:xfrm>
            <a:off x="927689" y="5762527"/>
            <a:ext cx="11576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Chemical page: Wikipedia snippet when available, intrinsic properties, structural identifiers, linked substances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336B75-BE06-40ED-ACD2-8527407A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89" y="1315143"/>
            <a:ext cx="1038706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BB48F6-5E3C-48FF-BA01-06D9C582FE8E}"/>
              </a:ext>
            </a:extLst>
          </p:cNvPr>
          <p:cNvSpPr/>
          <p:nvPr/>
        </p:nvSpPr>
        <p:spPr>
          <a:xfrm>
            <a:off x="936679" y="1908223"/>
            <a:ext cx="1708451" cy="3720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9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BCCC-594E-4AA0-BDA6-03D83F88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Chemical Details Page…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758A4-86D8-4C59-9077-6751F58D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661" y="1009650"/>
            <a:ext cx="4851649" cy="1701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D26EE-599C-405A-B309-FD84435AC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4" y="2001045"/>
            <a:ext cx="10544175" cy="46596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8106D0-DEB7-49F6-9428-1AFC474F4948}"/>
              </a:ext>
            </a:extLst>
          </p:cNvPr>
          <p:cNvSpPr/>
          <p:nvPr/>
        </p:nvSpPr>
        <p:spPr>
          <a:xfrm>
            <a:off x="6129042" y="1510709"/>
            <a:ext cx="141224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1D6E-CDFA-4467-AACC-318609F2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094A4-DD4B-41C3-9829-83A0B4EC7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4351338"/>
          </a:xfrm>
        </p:spPr>
        <p:txBody>
          <a:bodyPr/>
          <a:lstStyle/>
          <a:p>
            <a:r>
              <a:rPr lang="en-US" dirty="0"/>
              <a:t>Five full time curators register and curate data to elevate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2E4BA-6BB0-4A64-99FD-61580798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2271653"/>
            <a:ext cx="8350944" cy="296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84D5E-6994-46A8-B6AE-AD3FB018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22" y="3429000"/>
            <a:ext cx="7164079" cy="296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79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451E2-2EBB-4AFF-8505-4E4E454F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2" y="928104"/>
            <a:ext cx="5455927" cy="533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3F1BC-5864-469D-A420-64985DE9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“Executive Summary”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C8120F-824D-402B-91D3-0501262B1C52}"/>
              </a:ext>
            </a:extLst>
          </p:cNvPr>
          <p:cNvSpPr/>
          <p:nvPr/>
        </p:nvSpPr>
        <p:spPr>
          <a:xfrm>
            <a:off x="510102" y="1093719"/>
            <a:ext cx="2446790" cy="1113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A6E018-5CC0-4C6B-ADEB-4BF45622AC3D}"/>
              </a:ext>
            </a:extLst>
          </p:cNvPr>
          <p:cNvGrpSpPr/>
          <p:nvPr/>
        </p:nvGrpSpPr>
        <p:grpSpPr>
          <a:xfrm>
            <a:off x="2956892" y="1093719"/>
            <a:ext cx="3492848" cy="5449956"/>
            <a:chOff x="2956892" y="1093719"/>
            <a:chExt cx="3492848" cy="550086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77578F4-C83C-4288-8B6A-949199DDEE00}"/>
                </a:ext>
              </a:extLst>
            </p:cNvPr>
            <p:cNvCxnSpPr>
              <a:cxnSpLocks/>
            </p:cNvCxnSpPr>
            <p:nvPr/>
          </p:nvCxnSpPr>
          <p:spPr>
            <a:xfrm>
              <a:off x="2956892" y="1093719"/>
              <a:ext cx="3492848" cy="30036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507F5E-7C91-4CF3-A6C6-09D0A8161B1C}"/>
                </a:ext>
              </a:extLst>
            </p:cNvPr>
            <p:cNvCxnSpPr>
              <a:cxnSpLocks/>
            </p:cNvCxnSpPr>
            <p:nvPr/>
          </p:nvCxnSpPr>
          <p:spPr>
            <a:xfrm>
              <a:off x="2956892" y="2206902"/>
              <a:ext cx="3492848" cy="43876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D6B35-CA95-4E0C-97F1-E2176D2C3606}"/>
              </a:ext>
            </a:extLst>
          </p:cNvPr>
          <p:cNvSpPr/>
          <p:nvPr/>
        </p:nvSpPr>
        <p:spPr>
          <a:xfrm>
            <a:off x="5848530" y="874455"/>
            <a:ext cx="63434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Overview of toxicity-related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Quantitative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Info re. toxicology subsets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Physchem</a:t>
            </a:r>
            <a:r>
              <a:rPr lang="en-US" sz="3200" dirty="0"/>
              <a:t>. and Fate &amp;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Adverse Outcome Pathway 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i="1" dirty="0"/>
              <a:t>In vitro</a:t>
            </a:r>
            <a:r>
              <a:rPr lang="en-US" sz="3200" dirty="0"/>
              <a:t> bioactivity summary plot</a:t>
            </a:r>
            <a:endParaRPr lang="en-US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E5560-8A48-4D24-9E06-F7AB6152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90" y="4064318"/>
            <a:ext cx="4512115" cy="247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59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3C38-C7D5-4C54-94D5-E40152B9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Experimental and Predicted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C58372-0DAF-4DAB-AAE7-4E574056BBD1}"/>
              </a:ext>
            </a:extLst>
          </p:cNvPr>
          <p:cNvSpPr/>
          <p:nvPr/>
        </p:nvSpPr>
        <p:spPr>
          <a:xfrm>
            <a:off x="5404104" y="1009650"/>
            <a:ext cx="6876288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/>
              <a:t>Physchem</a:t>
            </a:r>
            <a:r>
              <a:rPr lang="en-US" sz="3200" dirty="0"/>
              <a:t> and Fate &amp; Transport experimental and predicted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Data can be downloaded as Excel, TSV and CSV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Predictions: multiple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EPI Suite: Estimation Program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ACD/Labs (commercial)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TEST: </a:t>
            </a:r>
            <a:r>
              <a:rPr lang="en-US" sz="2800" b="1" dirty="0"/>
              <a:t>T</a:t>
            </a:r>
            <a:r>
              <a:rPr lang="en-US" sz="2800" dirty="0"/>
              <a:t>oxicity </a:t>
            </a:r>
            <a:r>
              <a:rPr lang="en-US" sz="2800" b="1" dirty="0"/>
              <a:t>E</a:t>
            </a:r>
            <a:r>
              <a:rPr lang="en-US" sz="2800" dirty="0"/>
              <a:t>stimation </a:t>
            </a:r>
            <a:r>
              <a:rPr lang="en-US" sz="2800" b="1" dirty="0"/>
              <a:t>S</a:t>
            </a:r>
            <a:r>
              <a:rPr lang="en-US" sz="2800" dirty="0"/>
              <a:t>oftware </a:t>
            </a:r>
            <a:r>
              <a:rPr lang="en-US" sz="2800" b="1" dirty="0"/>
              <a:t>T</a:t>
            </a:r>
            <a:r>
              <a:rPr lang="en-US" sz="2800" dirty="0"/>
              <a:t>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OPERA: </a:t>
            </a:r>
            <a:r>
              <a:rPr lang="en-US" sz="2800" b="1" dirty="0" err="1"/>
              <a:t>OPE</a:t>
            </a:r>
            <a:r>
              <a:rPr lang="en-US" sz="2800" dirty="0" err="1"/>
              <a:t>n</a:t>
            </a:r>
            <a:r>
              <a:rPr lang="en-US" sz="2800" dirty="0"/>
              <a:t> structure–activity/ property </a:t>
            </a:r>
            <a:r>
              <a:rPr lang="en-US" sz="2800" b="1" dirty="0"/>
              <a:t>R</a:t>
            </a:r>
            <a:r>
              <a:rPr lang="en-US" sz="2800" dirty="0"/>
              <a:t>elationship </a:t>
            </a:r>
            <a:r>
              <a:rPr lang="en-US" sz="2800" b="1" dirty="0"/>
              <a:t>A</a:t>
            </a:r>
            <a:r>
              <a:rPr lang="en-US" sz="2800" dirty="0"/>
              <a:t>pp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832ED3-F13C-4E4C-9856-7FD17C56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4" y="1009650"/>
            <a:ext cx="5284230" cy="57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7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E6999F-AF15-4F33-9206-7A6214EB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 Statement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43A061-225A-4C9C-8418-020AF94AE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author declares no conflict of interest.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views expressed in this presentation are those of the author and do not necessarily reflect the views or policies of the US EPA.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7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5D408B-B331-40A6-950D-146DBDEA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32" y="913022"/>
            <a:ext cx="9290708" cy="2515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F1A76-BBBD-46B7-9313-99C67918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Transparency for prediction models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A0DEC-65C1-4B51-B728-D5A064A74D34}"/>
              </a:ext>
            </a:extLst>
          </p:cNvPr>
          <p:cNvSpPr/>
          <p:nvPr/>
        </p:nvSpPr>
        <p:spPr>
          <a:xfrm>
            <a:off x="7314122" y="2976837"/>
            <a:ext cx="2610786" cy="327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0C8ABE-B17E-4DBD-90D3-C1456858C85D}"/>
              </a:ext>
            </a:extLst>
          </p:cNvPr>
          <p:cNvSpPr/>
          <p:nvPr/>
        </p:nvSpPr>
        <p:spPr>
          <a:xfrm>
            <a:off x="3948178" y="4057359"/>
            <a:ext cx="45171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QMRF – QSAR Model Report Format details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Applicability Domain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Plots of expt. vs pred.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Nearest-neighbors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0F4C5-CD86-4787-A8BE-A2BBA9F94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4100333"/>
            <a:ext cx="4075136" cy="211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D37DF-7FE2-409D-9DA5-0BF7416FD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60" y="4677512"/>
            <a:ext cx="3780033" cy="9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4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ACFF2F-EB37-4893-8014-466FF61E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471034"/>
            <a:ext cx="4758417" cy="238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0D747-577A-458F-A37A-0E608D39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 Models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1C25D-9925-440C-B7AD-4849D5B8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2572314"/>
            <a:ext cx="4762745" cy="273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222FA-946F-4C03-A2F8-A632DF655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0" y="4074417"/>
            <a:ext cx="4762745" cy="246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8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BE8E-00EA-4BCF-BAC5-B170663F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18255"/>
            <a:ext cx="11427712" cy="991395"/>
          </a:xfrm>
        </p:spPr>
        <p:txBody>
          <a:bodyPr>
            <a:normAutofit/>
          </a:bodyPr>
          <a:lstStyle/>
          <a:p>
            <a:r>
              <a:rPr lang="en-US" dirty="0"/>
              <a:t>Chemical Hazard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811193-01B9-4576-A2D0-085639C14A23}"/>
              </a:ext>
            </a:extLst>
          </p:cNvPr>
          <p:cNvSpPr txBox="1">
            <a:spLocks/>
          </p:cNvSpPr>
          <p:nvPr/>
        </p:nvSpPr>
        <p:spPr>
          <a:xfrm>
            <a:off x="-429767" y="1538224"/>
            <a:ext cx="3913632" cy="4349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3600" b="1" dirty="0" err="1"/>
              <a:t>ToxVal</a:t>
            </a:r>
            <a:r>
              <a:rPr lang="en-US" sz="3600" b="1" dirty="0"/>
              <a:t> Database</a:t>
            </a:r>
          </a:p>
          <a:p>
            <a:pPr marL="457200" lvl="1" indent="0">
              <a:buNone/>
            </a:pPr>
            <a:r>
              <a:rPr lang="en-US" sz="2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~30k chemicals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&gt;770k tox. values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~30 sources of data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~22k sub-sources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~5k journals cited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~70k citations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7AA54-7421-43A8-AF76-03B515FC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65" y="1659510"/>
            <a:ext cx="8528608" cy="434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28BDB-6266-46FA-AF70-D0D5F1453C18}"/>
              </a:ext>
            </a:extLst>
          </p:cNvPr>
          <p:cNvSpPr/>
          <p:nvPr/>
        </p:nvSpPr>
        <p:spPr>
          <a:xfrm>
            <a:off x="7230705" y="2254965"/>
            <a:ext cx="1034927" cy="34153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69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2CDF-A660-48C2-8F59-B69E5079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0E4A29-20ED-4B0A-8403-C80BB7514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04" y="1496888"/>
            <a:ext cx="9569942" cy="484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42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BE8E-00EA-4BCF-BAC5-B170663F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 of Exposure to Chemicals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28BDB-6266-46FA-AF70-D0D5F1453C18}"/>
              </a:ext>
            </a:extLst>
          </p:cNvPr>
          <p:cNvSpPr/>
          <p:nvPr/>
        </p:nvSpPr>
        <p:spPr>
          <a:xfrm>
            <a:off x="6321287" y="2425148"/>
            <a:ext cx="808383" cy="31805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473B3C-79B7-4A8E-8C06-F6946DD67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840" y="1270193"/>
            <a:ext cx="10781199" cy="533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020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BE8E-00EA-4BCF-BAC5-B170663F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Identifiers to Support Searches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28BDB-6266-46FA-AF70-D0D5F1453C18}"/>
              </a:ext>
            </a:extLst>
          </p:cNvPr>
          <p:cNvSpPr/>
          <p:nvPr/>
        </p:nvSpPr>
        <p:spPr>
          <a:xfrm>
            <a:off x="6321287" y="2425148"/>
            <a:ext cx="808383" cy="31805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E0C39C-DF40-4E00-B88E-E5F80FBC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523" y="1266388"/>
            <a:ext cx="10736954" cy="506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79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4612-B60A-4859-993D-FB94ED33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Identifiers are used in the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FCD4-627B-4E46-98AA-7F9F2D59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Identifiers are used to feed and link into “Literature”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4B2151-DA6B-4E34-B38F-579479AA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01" y="1960753"/>
            <a:ext cx="2695262" cy="289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469BCA-B9B3-4743-BC58-AE88553138E1}"/>
              </a:ext>
            </a:extLst>
          </p:cNvPr>
          <p:cNvGrpSpPr/>
          <p:nvPr/>
        </p:nvGrpSpPr>
        <p:grpSpPr>
          <a:xfrm>
            <a:off x="1422400" y="1960753"/>
            <a:ext cx="7890419" cy="4440047"/>
            <a:chOff x="1422400" y="1960753"/>
            <a:chExt cx="7890419" cy="4440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D098CC-E4B7-4F53-8CDA-351E3955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2864" y="1960753"/>
              <a:ext cx="5469955" cy="4440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04EFB0-9207-49A3-8F87-341CBA296893}"/>
                </a:ext>
              </a:extLst>
            </p:cNvPr>
            <p:cNvSpPr/>
            <p:nvPr/>
          </p:nvSpPr>
          <p:spPr>
            <a:xfrm>
              <a:off x="1422400" y="2397760"/>
              <a:ext cx="1456781" cy="3149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140F2A-D7D4-4441-88FC-000AC2E936C4}"/>
              </a:ext>
            </a:extLst>
          </p:cNvPr>
          <p:cNvGrpSpPr/>
          <p:nvPr/>
        </p:nvGrpSpPr>
        <p:grpSpPr>
          <a:xfrm>
            <a:off x="1422400" y="1960753"/>
            <a:ext cx="10335891" cy="4440047"/>
            <a:chOff x="1422400" y="1960753"/>
            <a:chExt cx="10335891" cy="44400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611116-2535-48A4-A1C4-6ECE81CD0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9465" y="1960753"/>
              <a:ext cx="7928826" cy="344052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8CFAAF-235F-4CF2-950B-2B18059F291F}"/>
                </a:ext>
              </a:extLst>
            </p:cNvPr>
            <p:cNvSpPr/>
            <p:nvPr/>
          </p:nvSpPr>
          <p:spPr>
            <a:xfrm>
              <a:off x="3829465" y="5409405"/>
              <a:ext cx="7928826" cy="991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D8CF21-3A0B-4F94-A138-3A33FA73C880}"/>
                </a:ext>
              </a:extLst>
            </p:cNvPr>
            <p:cNvSpPr/>
            <p:nvPr/>
          </p:nvSpPr>
          <p:spPr>
            <a:xfrm>
              <a:off x="1422400" y="4538425"/>
              <a:ext cx="1456781" cy="3149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85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7CC85-C75E-42FC-BE56-8A343399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2" y="1222130"/>
            <a:ext cx="11823729" cy="511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845C48-C111-4C95-B54E-BC808045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Searching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66B06-F762-4939-877A-81BC406DFAAC}"/>
              </a:ext>
            </a:extLst>
          </p:cNvPr>
          <p:cNvSpPr/>
          <p:nvPr/>
        </p:nvSpPr>
        <p:spPr>
          <a:xfrm>
            <a:off x="6725202" y="2796635"/>
            <a:ext cx="4830900" cy="1384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6E03D-DDDF-4A8F-953F-7A0D97D93B6A}"/>
              </a:ext>
            </a:extLst>
          </p:cNvPr>
          <p:cNvSpPr/>
          <p:nvPr/>
        </p:nvSpPr>
        <p:spPr>
          <a:xfrm>
            <a:off x="3471955" y="4349214"/>
            <a:ext cx="797937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Real-time retrieval of data from PubMed ~30 million abstracts and growing)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Choose from set of pre-defined queries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Adjust and fine tune queries based on interests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5A58F-DFC7-4F93-BCD0-C63E1A84EA04}"/>
              </a:ext>
            </a:extLst>
          </p:cNvPr>
          <p:cNvSpPr/>
          <p:nvPr/>
        </p:nvSpPr>
        <p:spPr>
          <a:xfrm>
            <a:off x="342899" y="2941151"/>
            <a:ext cx="2209801" cy="3391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5C48-C111-4C95-B54E-BC808045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Searching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20E1A-68C7-4477-8063-A513A98A623C}"/>
              </a:ext>
            </a:extLst>
          </p:cNvPr>
          <p:cNvSpPr/>
          <p:nvPr/>
        </p:nvSpPr>
        <p:spPr>
          <a:xfrm>
            <a:off x="-536043" y="1897887"/>
            <a:ext cx="49761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“Sifting” of results using multiple terms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Frequency counting terms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Color highlighting of terms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Download list to Excel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Send list to PubMed for downloading ref. file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Direct link via PubMed 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22A1D-E0B4-4A07-B435-8F4962C8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69" y="1897887"/>
            <a:ext cx="7716320" cy="364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876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86080-84C0-47A0-A931-73C8B5E7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External Links – Also use Identifiers</a:t>
            </a:r>
            <a:br>
              <a:rPr lang="en-US" sz="3200" dirty="0"/>
            </a:br>
            <a:r>
              <a:rPr lang="en-US" sz="3200" dirty="0"/>
              <a:t>Names, CASRN, PubChem IDs, InChIs…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54685-742F-46FD-B899-08FA96C94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29</a:t>
            </a:fld>
            <a:r>
              <a:rPr lang="en-US" sz="1600"/>
              <a:t>                                               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BADFA-368B-4958-ABCB-EAC84715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1" y="1248350"/>
            <a:ext cx="11011777" cy="559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1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D95B-0E93-411C-9039-17BAB34F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Abbreviations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49C0-7B90-4CFB-9C07-C0CDD668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447801"/>
            <a:ext cx="11039475" cy="4838700"/>
          </a:xfrm>
        </p:spPr>
        <p:txBody>
          <a:bodyPr numCol="2">
            <a:normAutofit fontScale="92500"/>
          </a:bodyPr>
          <a:lstStyle/>
          <a:p>
            <a:r>
              <a:rPr lang="en-US" dirty="0"/>
              <a:t>CompTox - Computational Toxicology</a:t>
            </a:r>
          </a:p>
          <a:p>
            <a:r>
              <a:rPr lang="en-US" dirty="0"/>
              <a:t>DSSTox - Distributed Structure Searchable Toxicity DB</a:t>
            </a:r>
          </a:p>
          <a:p>
            <a:r>
              <a:rPr lang="en-US" dirty="0"/>
              <a:t>CASRN - Chemical Abstracts Registry Number</a:t>
            </a:r>
          </a:p>
          <a:p>
            <a:r>
              <a:rPr lang="en-US" dirty="0"/>
              <a:t>InChI - International Chemical Identifier</a:t>
            </a:r>
          </a:p>
          <a:p>
            <a:r>
              <a:rPr lang="en-US" dirty="0"/>
              <a:t>QMRF – QSAR Model Report Format</a:t>
            </a:r>
          </a:p>
          <a:p>
            <a:r>
              <a:rPr lang="en-US" dirty="0" err="1"/>
              <a:t>ToxVal</a:t>
            </a:r>
            <a:r>
              <a:rPr lang="en-US" dirty="0"/>
              <a:t> - Toxicity Value Database</a:t>
            </a:r>
          </a:p>
          <a:p>
            <a:r>
              <a:rPr lang="en-US" dirty="0"/>
              <a:t>OPERA - </a:t>
            </a:r>
            <a:r>
              <a:rPr lang="en-US" dirty="0" err="1"/>
              <a:t>OPEn</a:t>
            </a:r>
            <a:r>
              <a:rPr lang="en-US" dirty="0"/>
              <a:t> structure–activity Relationship App</a:t>
            </a:r>
          </a:p>
          <a:p>
            <a:r>
              <a:rPr lang="en-US" dirty="0"/>
              <a:t>TEST - Toxicity Estimation Software Tool </a:t>
            </a:r>
          </a:p>
          <a:p>
            <a:r>
              <a:rPr lang="en-US" dirty="0" err="1"/>
              <a:t>ToxCAST</a:t>
            </a:r>
            <a:r>
              <a:rPr lang="en-US" dirty="0"/>
              <a:t> - Toxicity Forecaster</a:t>
            </a:r>
          </a:p>
          <a:p>
            <a:r>
              <a:rPr lang="en-US" dirty="0"/>
              <a:t>SDF - Structure data 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56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7055-54B8-4855-AA75-74AC2CEB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Links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9D5F25F-BEAF-4BAA-A3A5-CA47CD41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381" y="1009650"/>
            <a:ext cx="7158931" cy="1252538"/>
          </a:xfrm>
        </p:spPr>
        <p:txBody>
          <a:bodyPr/>
          <a:lstStyle/>
          <a:p>
            <a:r>
              <a:rPr lang="en-US" dirty="0"/>
              <a:t>Links to ~90 websites providing access to additional data on the chemical of interest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F5179F-B660-460C-A0F5-14992772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8" y="2501900"/>
            <a:ext cx="4423693" cy="35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694E4-DD87-4D12-AC52-E9F4E5925958}"/>
              </a:ext>
            </a:extLst>
          </p:cNvPr>
          <p:cNvGrpSpPr/>
          <p:nvPr/>
        </p:nvGrpSpPr>
        <p:grpSpPr>
          <a:xfrm>
            <a:off x="342899" y="2136683"/>
            <a:ext cx="10111741" cy="4506359"/>
            <a:chOff x="342899" y="2136683"/>
            <a:chExt cx="10111741" cy="4506359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B34E268-1F0F-4878-8AB9-94B9595A9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284" y="2136683"/>
              <a:ext cx="5449356" cy="4506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5E0AD3-C435-48FF-9D3A-7A6523FA047B}"/>
                </a:ext>
              </a:extLst>
            </p:cNvPr>
            <p:cNvSpPr/>
            <p:nvPr/>
          </p:nvSpPr>
          <p:spPr>
            <a:xfrm>
              <a:off x="342899" y="2960687"/>
              <a:ext cx="2333626" cy="325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9AF7BC-6A5C-4751-A8AA-3B416DA14001}"/>
              </a:ext>
            </a:extLst>
          </p:cNvPr>
          <p:cNvGrpSpPr/>
          <p:nvPr/>
        </p:nvGrpSpPr>
        <p:grpSpPr>
          <a:xfrm>
            <a:off x="342899" y="2048671"/>
            <a:ext cx="11691897" cy="4650124"/>
            <a:chOff x="342899" y="2048671"/>
            <a:chExt cx="11691897" cy="4650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B14682-A18A-4EAF-B98A-AADCFF84CC85}"/>
                </a:ext>
              </a:extLst>
            </p:cNvPr>
            <p:cNvSpPr/>
            <p:nvPr/>
          </p:nvSpPr>
          <p:spPr>
            <a:xfrm>
              <a:off x="342899" y="4514758"/>
              <a:ext cx="2333626" cy="325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C2A3A2-F968-483F-BEAF-D986AFCE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402" y="2048671"/>
              <a:ext cx="7022394" cy="46501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342788-B94D-471F-990F-5C2256446199}"/>
              </a:ext>
            </a:extLst>
          </p:cNvPr>
          <p:cNvGrpSpPr/>
          <p:nvPr/>
        </p:nvGrpSpPr>
        <p:grpSpPr>
          <a:xfrm>
            <a:off x="2867025" y="2047829"/>
            <a:ext cx="9172516" cy="4684067"/>
            <a:chOff x="2867025" y="2047829"/>
            <a:chExt cx="9172516" cy="46840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1D2ED0-2D3D-412C-BF10-C7B6FE7AB205}"/>
                </a:ext>
              </a:extLst>
            </p:cNvPr>
            <p:cNvSpPr/>
            <p:nvPr/>
          </p:nvSpPr>
          <p:spPr>
            <a:xfrm>
              <a:off x="2867025" y="4514757"/>
              <a:ext cx="1253216" cy="3254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E697C5-2F56-4987-B9F1-B146B0E08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1905" y="2047829"/>
              <a:ext cx="7067636" cy="380052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2DA669-143D-4DF7-8133-2F8B572DF068}"/>
                </a:ext>
              </a:extLst>
            </p:cNvPr>
            <p:cNvSpPr/>
            <p:nvPr/>
          </p:nvSpPr>
          <p:spPr>
            <a:xfrm>
              <a:off x="5005284" y="5848350"/>
              <a:ext cx="7029512" cy="88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6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44E1-D611-47BF-ACA4-75F7E43B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Searching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94B627-85BF-4E9B-BE66-9580C4F8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905343"/>
            <a:ext cx="11487149" cy="45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90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3007-DD5E-4C46-A147-19894DC5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847975"/>
            <a:ext cx="11487150" cy="3895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/>
              <a:t>Built-in “Modules”</a:t>
            </a:r>
          </a:p>
        </p:txBody>
      </p:sp>
    </p:spTree>
    <p:extLst>
      <p:ext uri="{BB962C8B-B14F-4D97-AF65-F5344CB8AC3E}">
        <p14:creationId xmlns:p14="http://schemas.microsoft.com/office/powerpoint/2010/main" val="251877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D65-98A8-4E3A-9D6A-04335726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5759-A370-4C04-8101-5A77E17C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33</a:t>
            </a:fld>
            <a:r>
              <a:rPr lang="en-US" sz="1600"/>
              <a:t>                                               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92FD8-5A02-4EB2-8552-17EA4D01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48" y="1560592"/>
            <a:ext cx="9653130" cy="44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C9171B-E2A1-4DCE-AC3B-7DC9DDEC0462}"/>
              </a:ext>
            </a:extLst>
          </p:cNvPr>
          <p:cNvSpPr txBox="1">
            <a:spLocks/>
          </p:cNvSpPr>
          <p:nvPr/>
        </p:nvSpPr>
        <p:spPr>
          <a:xfrm>
            <a:off x="-587142" y="2243791"/>
            <a:ext cx="3474720" cy="305361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1" indent="-457200">
              <a:lnSpc>
                <a:spcPts val="3000"/>
              </a:lnSpc>
            </a:pPr>
            <a:r>
              <a:rPr lang="en-US" sz="3100" dirty="0"/>
              <a:t>Input structure using sketcher</a:t>
            </a:r>
          </a:p>
          <a:p>
            <a:pPr marL="548640" lvl="1" indent="-457200">
              <a:lnSpc>
                <a:spcPts val="3000"/>
              </a:lnSpc>
            </a:pPr>
            <a:endParaRPr lang="en-US" sz="3100" dirty="0"/>
          </a:p>
          <a:p>
            <a:pPr marL="548640" lvl="1" indent="-457200">
              <a:lnSpc>
                <a:spcPts val="3000"/>
              </a:lnSpc>
            </a:pPr>
            <a:r>
              <a:rPr lang="en-US" sz="3100" dirty="0"/>
              <a:t>Edit chemical</a:t>
            </a:r>
          </a:p>
          <a:p>
            <a:pPr marL="548640" lvl="1" indent="-457200">
              <a:lnSpc>
                <a:spcPts val="3000"/>
              </a:lnSpc>
            </a:pPr>
            <a:endParaRPr lang="en-US" sz="3100" dirty="0"/>
          </a:p>
          <a:p>
            <a:pPr marL="548640" lvl="1" indent="-457200">
              <a:lnSpc>
                <a:spcPts val="3000"/>
              </a:lnSpc>
            </a:pPr>
            <a:r>
              <a:rPr lang="en-US" sz="3100" dirty="0"/>
              <a:t>Select endpoints for prediction</a:t>
            </a:r>
          </a:p>
        </p:txBody>
      </p:sp>
    </p:spTree>
    <p:extLst>
      <p:ext uri="{BB962C8B-B14F-4D97-AF65-F5344CB8AC3E}">
        <p14:creationId xmlns:p14="http://schemas.microsoft.com/office/powerpoint/2010/main" val="23868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239D-6826-42D8-9635-51DD5699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Real-Time Predictions with detailed calculation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0D33C-D32D-4851-9761-9CE860ED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6" y="969706"/>
            <a:ext cx="10778488" cy="493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68DB5B-E531-4A83-AC83-56E58DEFFE99}"/>
              </a:ext>
            </a:extLst>
          </p:cNvPr>
          <p:cNvSpPr/>
          <p:nvPr/>
        </p:nvSpPr>
        <p:spPr>
          <a:xfrm>
            <a:off x="4178808" y="1961100"/>
            <a:ext cx="987552" cy="39271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991DF-604C-46BD-B4D8-7E77DE0D610B}"/>
              </a:ext>
            </a:extLst>
          </p:cNvPr>
          <p:cNvSpPr txBox="1">
            <a:spLocks/>
          </p:cNvSpPr>
          <p:nvPr/>
        </p:nvSpPr>
        <p:spPr>
          <a:xfrm>
            <a:off x="192505" y="6035040"/>
            <a:ext cx="12214459" cy="8229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1" indent="-457200">
              <a:lnSpc>
                <a:spcPct val="100000"/>
              </a:lnSpc>
            </a:pPr>
            <a:r>
              <a:rPr lang="en-US" sz="3100" dirty="0"/>
              <a:t>Four individual models plus consensus model with calculation report</a:t>
            </a:r>
          </a:p>
        </p:txBody>
      </p:sp>
    </p:spTree>
    <p:extLst>
      <p:ext uri="{BB962C8B-B14F-4D97-AF65-F5344CB8AC3E}">
        <p14:creationId xmlns:p14="http://schemas.microsoft.com/office/powerpoint/2010/main" val="423420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239D-6826-42D8-9635-51DD5699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Real-Time Predictions with detailed calculation reports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B9C94-EA3D-4868-92E4-641BEBEA3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84" y="1114829"/>
            <a:ext cx="7139889" cy="527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E4D4AC-B161-4196-B1C1-081705EB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698" y="891804"/>
            <a:ext cx="3876426" cy="381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C7DC18-5ED5-4BCF-8518-1A5BB339A257}"/>
              </a:ext>
            </a:extLst>
          </p:cNvPr>
          <p:cNvSpPr txBox="1">
            <a:spLocks/>
          </p:cNvSpPr>
          <p:nvPr/>
        </p:nvSpPr>
        <p:spPr>
          <a:xfrm>
            <a:off x="7461503" y="4800600"/>
            <a:ext cx="4924155" cy="3889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lvl="1" indent="-457200">
              <a:lnSpc>
                <a:spcPct val="100000"/>
              </a:lnSpc>
            </a:pPr>
            <a:r>
              <a:rPr lang="en-US" sz="3100" dirty="0"/>
              <a:t>Full prediction report</a:t>
            </a:r>
          </a:p>
          <a:p>
            <a:pPr marL="548640" lvl="1" indent="-457200">
              <a:lnSpc>
                <a:spcPct val="100000"/>
              </a:lnSpc>
            </a:pPr>
            <a:r>
              <a:rPr lang="en-US" sz="3100" dirty="0"/>
              <a:t>Shows chemicals used in training set</a:t>
            </a:r>
          </a:p>
          <a:p>
            <a:pPr lvl="1">
              <a:lnSpc>
                <a:spcPct val="120000"/>
              </a:lnSpc>
            </a:pP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00233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2D5B-61C8-404B-AD77-65CB2725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Generalized Read-Across (</a:t>
            </a:r>
            <a:r>
              <a:rPr lang="en-US" dirty="0" err="1"/>
              <a:t>GenRA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B0E07-89ED-4DB1-BAA0-8A8FA3F5A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36</a:t>
            </a:fld>
            <a:r>
              <a:rPr lang="en-US" sz="1600"/>
              <a:t>                                                                        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3A0D5-2D89-4850-933E-B8C622730266}"/>
              </a:ext>
            </a:extLst>
          </p:cNvPr>
          <p:cNvGrpSpPr/>
          <p:nvPr/>
        </p:nvGrpSpPr>
        <p:grpSpPr>
          <a:xfrm>
            <a:off x="888021" y="868573"/>
            <a:ext cx="9574825" cy="5852902"/>
            <a:chOff x="888021" y="868573"/>
            <a:chExt cx="9019289" cy="53915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576785-8867-4108-AC20-09153D96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021" y="868573"/>
              <a:ext cx="4044463" cy="32425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5B01D2-0A46-41F9-BC44-7D15FA539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0253" y="1459881"/>
              <a:ext cx="6997057" cy="4800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319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E25B-C8C7-4903-91DC-2D545943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GenRA in practice – step by step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B320C-81D9-4C8B-954A-4F3A3923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4864608"/>
            <a:ext cx="5555138" cy="3655041"/>
          </a:xfrm>
        </p:spPr>
        <p:txBody>
          <a:bodyPr>
            <a:normAutofit/>
          </a:bodyPr>
          <a:lstStyle/>
          <a:p>
            <a:r>
              <a:rPr lang="en-US" sz="3200" dirty="0"/>
              <a:t>Analogue identification: based on Morgan fingerprints and selecting 10 default analogues</a:t>
            </a: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81314-7876-4FA6-AF77-CAFD57ABA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74" y="1316273"/>
            <a:ext cx="4657143" cy="5047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837FC-391E-448C-998B-3973B7971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34" y="1379279"/>
            <a:ext cx="3414467" cy="340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96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E5ADF-F881-42CF-85A8-86160C65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810" y="1095505"/>
            <a:ext cx="11369174" cy="4525963"/>
          </a:xfrm>
        </p:spPr>
        <p:txBody>
          <a:bodyPr>
            <a:normAutofit/>
          </a:bodyPr>
          <a:lstStyle/>
          <a:p>
            <a:r>
              <a:rPr lang="en-US" sz="3200" dirty="0"/>
              <a:t>Data matrix view of source analogues relative to target chemical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49AC5-1A35-4F00-9553-CA21E167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740" y="82296"/>
            <a:ext cx="8946037" cy="914400"/>
          </a:xfrm>
        </p:spPr>
        <p:txBody>
          <a:bodyPr>
            <a:normAutofit/>
          </a:bodyPr>
          <a:lstStyle/>
          <a:p>
            <a:r>
              <a:rPr lang="en-US" dirty="0"/>
              <a:t>GenRA in practice – step by step</a:t>
            </a:r>
            <a:endParaRPr lang="en-US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87793A-1B23-431D-BDE9-886251D4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0" y="1988024"/>
            <a:ext cx="11488615" cy="310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13817-B0EF-4575-9E99-1F693158028B}"/>
              </a:ext>
            </a:extLst>
          </p:cNvPr>
          <p:cNvSpPr/>
          <p:nvPr/>
        </p:nvSpPr>
        <p:spPr>
          <a:xfrm>
            <a:off x="3130062" y="2233246"/>
            <a:ext cx="712176" cy="28622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F403EE-2EED-4A22-B547-D4EAB6BE75FF}"/>
              </a:ext>
            </a:extLst>
          </p:cNvPr>
          <p:cNvSpPr txBox="1">
            <a:spLocks/>
          </p:cNvSpPr>
          <p:nvPr/>
        </p:nvSpPr>
        <p:spPr>
          <a:xfrm>
            <a:off x="3381445" y="967754"/>
            <a:ext cx="7184211" cy="96066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endParaRPr lang="en-US" sz="2550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3A1688-CFBD-4514-A060-BB14C68D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GenRA in practice – step by step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6F5A7E-8BD9-4D99-84E8-A4728BE39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80035"/>
            <a:ext cx="12032797" cy="1413373"/>
          </a:xfrm>
        </p:spPr>
        <p:txBody>
          <a:bodyPr>
            <a:noAutofit/>
          </a:bodyPr>
          <a:lstStyle/>
          <a:p>
            <a:r>
              <a:rPr lang="en-US" sz="3200" dirty="0"/>
              <a:t>Predictions are binary (yes/no) for toxicity effects</a:t>
            </a:r>
          </a:p>
          <a:p>
            <a:r>
              <a:rPr lang="en-US" sz="3200" dirty="0"/>
              <a:t>Predictions summarized on study level basis. Red: “positive” and Blue: “negative”.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991A72C-6CD6-47F2-8830-8B8240398890}"/>
              </a:ext>
            </a:extLst>
          </p:cNvPr>
          <p:cNvSpPr txBox="1">
            <a:spLocks/>
          </p:cNvSpPr>
          <p:nvPr/>
        </p:nvSpPr>
        <p:spPr>
          <a:xfrm>
            <a:off x="0" y="1218743"/>
            <a:ext cx="12032797" cy="193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lang="en-US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Updated Data matrix view with GenRA predictions for target chemical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738AC-2537-4728-A590-44ED4AFA0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0" y="1982224"/>
            <a:ext cx="11488615" cy="30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84B2-213C-427A-A609-6D163AAD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46EAF-CF95-46DF-B422-6CF037FC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8925"/>
            <a:ext cx="11277602" cy="4351338"/>
          </a:xfrm>
        </p:spPr>
        <p:txBody>
          <a:bodyPr>
            <a:normAutofit/>
          </a:bodyPr>
          <a:lstStyle/>
          <a:p>
            <a:r>
              <a:rPr lang="en-GB" dirty="0"/>
              <a:t>A </a:t>
            </a:r>
            <a:r>
              <a:rPr lang="en-GB" i="1" dirty="0"/>
              <a:t>very short</a:t>
            </a:r>
            <a:r>
              <a:rPr lang="en-GB" dirty="0"/>
              <a:t> overview of cheminformatics focused on </a:t>
            </a:r>
          </a:p>
          <a:p>
            <a:pPr lvl="1"/>
            <a:r>
              <a:rPr lang="en-GB" dirty="0"/>
              <a:t>Chemical identifiers and some associated challenges</a:t>
            </a:r>
          </a:p>
          <a:p>
            <a:pPr lvl="1"/>
            <a:r>
              <a:rPr lang="en-GB" dirty="0"/>
              <a:t>Molecular fingerprints</a:t>
            </a:r>
          </a:p>
          <a:p>
            <a:pPr lvl="1"/>
            <a:r>
              <a:rPr lang="en-GB" dirty="0"/>
              <a:t>Molecular similarity</a:t>
            </a:r>
          </a:p>
          <a:p>
            <a:pPr lvl="1"/>
            <a:r>
              <a:rPr lang="en-GB" dirty="0"/>
              <a:t>Structure-based modeling (QSAR/QSPR/QSUR)</a:t>
            </a:r>
          </a:p>
          <a:p>
            <a:pPr lvl="1"/>
            <a:endParaRPr lang="en-GB" dirty="0"/>
          </a:p>
          <a:p>
            <a:r>
              <a:rPr lang="en-GB" dirty="0"/>
              <a:t>An overview of the CompTox Chemicals Dashboard and how it can help to:</a:t>
            </a:r>
          </a:p>
          <a:p>
            <a:pPr lvl="1"/>
            <a:r>
              <a:rPr lang="en-GB" dirty="0"/>
              <a:t>Search, source, visualize and download data for singleton or thousands of chemicals</a:t>
            </a:r>
          </a:p>
          <a:p>
            <a:pPr lvl="1"/>
            <a:r>
              <a:rPr lang="en-GB" dirty="0"/>
              <a:t>Perform real-time prediction calculations and read-across</a:t>
            </a:r>
          </a:p>
          <a:p>
            <a:pPr lvl="1"/>
            <a:r>
              <a:rPr lang="en-GB" dirty="0"/>
              <a:t>Navigate into dozens of other online resources that contain additional data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6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22B2-F661-4D27-B119-BBD50B7F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Publications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06AEA-98F4-4705-B72C-3CED820E6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18" y="3607987"/>
            <a:ext cx="4381916" cy="2097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813F4-0907-419D-AE5E-442848A8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52" y="1656419"/>
            <a:ext cx="4381916" cy="2177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686DC-B0FF-493D-92FB-6B20D6AA3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18" y="1181120"/>
            <a:ext cx="4381916" cy="185534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8B72F73-A76B-4E73-8324-84F35EA5B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09253" y="4392406"/>
            <a:ext cx="4383627" cy="19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3007-DD5E-4C46-A147-19894DC5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359152"/>
            <a:ext cx="11487150" cy="21396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/>
              <a:t>Chemical Lists and Categories</a:t>
            </a:r>
          </a:p>
        </p:txBody>
      </p:sp>
    </p:spTree>
    <p:extLst>
      <p:ext uri="{BB962C8B-B14F-4D97-AF65-F5344CB8AC3E}">
        <p14:creationId xmlns:p14="http://schemas.microsoft.com/office/powerpoint/2010/main" val="197244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6FD2-059C-4F18-8CFB-F5300A75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AEGLs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1202B-C44B-4114-83C9-CBA185285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42</a:t>
            </a:fld>
            <a:r>
              <a:rPr lang="en-US" sz="1600"/>
              <a:t>                                                                       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7830EB-3356-4897-B0F0-E1B767C6C47C}"/>
              </a:ext>
            </a:extLst>
          </p:cNvPr>
          <p:cNvGrpSpPr/>
          <p:nvPr/>
        </p:nvGrpSpPr>
        <p:grpSpPr>
          <a:xfrm>
            <a:off x="3274099" y="894968"/>
            <a:ext cx="5378760" cy="1213136"/>
            <a:chOff x="1882620" y="1291526"/>
            <a:chExt cx="5378760" cy="12131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172F1E-4BEF-4796-816F-83F837FF6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103"/>
            <a:stretch/>
          </p:blipFill>
          <p:spPr>
            <a:xfrm>
              <a:off x="1882620" y="1291526"/>
              <a:ext cx="5378760" cy="1213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60B8FA-510A-48D2-A9E2-D33AEEF95FA6}"/>
                </a:ext>
              </a:extLst>
            </p:cNvPr>
            <p:cNvSpPr/>
            <p:nvPr/>
          </p:nvSpPr>
          <p:spPr>
            <a:xfrm>
              <a:off x="1882620" y="2199862"/>
              <a:ext cx="280865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18B62D-397F-492E-8030-3122734AC55F}"/>
                </a:ext>
              </a:extLst>
            </p:cNvPr>
            <p:cNvSpPr/>
            <p:nvPr/>
          </p:nvSpPr>
          <p:spPr>
            <a:xfrm>
              <a:off x="6361855" y="2001078"/>
              <a:ext cx="886273" cy="212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78084-15A7-4994-B3D5-F4589F35F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11" y="2247910"/>
            <a:ext cx="8678075" cy="441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79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9D28-E0F0-45E2-B4E8-13B26F13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lists of Chemicals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B9E4E-C521-4405-AD7E-6F42FE767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43</a:t>
            </a:fld>
            <a:r>
              <a:rPr lang="en-US" sz="1600"/>
              <a:t>                    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06A06-D113-4320-B06C-E545EB2A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22" y="818470"/>
            <a:ext cx="8175578" cy="622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88BA5-1F19-471A-9D8A-9BA9AEBC78B7}"/>
              </a:ext>
            </a:extLst>
          </p:cNvPr>
          <p:cNvSpPr/>
          <p:nvPr/>
        </p:nvSpPr>
        <p:spPr>
          <a:xfrm>
            <a:off x="7487478" y="1235619"/>
            <a:ext cx="2723322" cy="430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3007-DD5E-4C46-A147-19894DC5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615184"/>
            <a:ext cx="11487150" cy="4000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/>
              <a:t>Batch Searching</a:t>
            </a:r>
          </a:p>
        </p:txBody>
      </p:sp>
    </p:spTree>
    <p:extLst>
      <p:ext uri="{BB962C8B-B14F-4D97-AF65-F5344CB8AC3E}">
        <p14:creationId xmlns:p14="http://schemas.microsoft.com/office/powerpoint/2010/main" val="265849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442B-A684-4DAF-977F-857E74CB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Searching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705E-9682-46D0-9FE2-C0F2EFBFB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692" y="1009650"/>
            <a:ext cx="11301778" cy="5747591"/>
          </a:xfrm>
        </p:spPr>
        <p:txBody>
          <a:bodyPr>
            <a:normAutofit/>
          </a:bodyPr>
          <a:lstStyle/>
          <a:p>
            <a:r>
              <a:rPr lang="en-US" sz="3200" dirty="0"/>
              <a:t>Singleton searches are great but… </a:t>
            </a:r>
          </a:p>
          <a:p>
            <a:r>
              <a:rPr lang="en-US" sz="3200" dirty="0"/>
              <a:t>…we generally want data on LOTS of chemicals!</a:t>
            </a:r>
          </a:p>
          <a:p>
            <a:endParaRPr lang="en-US" sz="3200" dirty="0"/>
          </a:p>
          <a:p>
            <a:r>
              <a:rPr lang="en-US" sz="3200" dirty="0"/>
              <a:t>Typical questions</a:t>
            </a:r>
          </a:p>
          <a:p>
            <a:pPr lvl="1"/>
            <a:r>
              <a:rPr lang="en-US" sz="2800" dirty="0"/>
              <a:t>What are the structures for a set of chemical names? Set of CASRNs?</a:t>
            </a:r>
          </a:p>
          <a:p>
            <a:pPr lvl="1"/>
            <a:r>
              <a:rPr lang="en-US" sz="2800" dirty="0"/>
              <a:t>Can I get chemical lists in Excel files? As a list of SMILES strings? Can I get an SDF file?</a:t>
            </a:r>
          </a:p>
          <a:p>
            <a:pPr lvl="1"/>
            <a:r>
              <a:rPr lang="en-US" sz="2800" dirty="0"/>
              <a:t>Can I include predicted properties in the download file? OPERA? TEST?</a:t>
            </a:r>
          </a:p>
          <a:p>
            <a:pPr lvl="1"/>
            <a:r>
              <a:rPr lang="en-US" sz="2800" dirty="0"/>
              <a:t>Are “these chemicals” screened in Toxcast?</a:t>
            </a:r>
          </a:p>
          <a:p>
            <a:pPr lvl="1"/>
            <a:r>
              <a:rPr lang="en-US" sz="2800" dirty="0"/>
              <a:t>I’m a mass </a:t>
            </a:r>
            <a:r>
              <a:rPr lang="en-US" sz="2800" dirty="0" err="1"/>
              <a:t>spectrometrist</a:t>
            </a:r>
            <a:r>
              <a:rPr lang="en-US" sz="2800" dirty="0"/>
              <a:t> and need masses and formulae for a list of chemicals</a:t>
            </a:r>
          </a:p>
        </p:txBody>
      </p:sp>
    </p:spTree>
    <p:extLst>
      <p:ext uri="{BB962C8B-B14F-4D97-AF65-F5344CB8AC3E}">
        <p14:creationId xmlns:p14="http://schemas.microsoft.com/office/powerpoint/2010/main" val="393502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6DEE-D2E2-4619-8330-AD81D674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4" y="306913"/>
            <a:ext cx="11741151" cy="502445"/>
          </a:xfrm>
        </p:spPr>
        <p:txBody>
          <a:bodyPr>
            <a:noAutofit/>
          </a:bodyPr>
          <a:lstStyle/>
          <a:p>
            <a:r>
              <a:rPr lang="en-US" dirty="0"/>
              <a:t>Access data </a:t>
            </a:r>
            <a:r>
              <a:rPr lang="en-US" i="1" dirty="0"/>
              <a:t>en masse </a:t>
            </a:r>
            <a:r>
              <a:rPr lang="en-US" dirty="0"/>
              <a:t>for thousands of chemicals….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CA794-425E-4A51-AB11-271EBA85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2" y="1238116"/>
            <a:ext cx="11989416" cy="520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E4414D-E85C-4E95-8FD5-31934B365FD2}"/>
              </a:ext>
            </a:extLst>
          </p:cNvPr>
          <p:cNvSpPr/>
          <p:nvPr/>
        </p:nvSpPr>
        <p:spPr>
          <a:xfrm>
            <a:off x="515840" y="3573755"/>
            <a:ext cx="1713010" cy="2436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C299-E373-46F1-AF61-57316969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Output Format and Content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FCDA89-AEF9-4A81-BA05-101705C110B9}"/>
              </a:ext>
            </a:extLst>
          </p:cNvPr>
          <p:cNvGrpSpPr/>
          <p:nvPr/>
        </p:nvGrpSpPr>
        <p:grpSpPr>
          <a:xfrm>
            <a:off x="406112" y="1514363"/>
            <a:ext cx="11189275" cy="5020582"/>
            <a:chOff x="310862" y="1685813"/>
            <a:chExt cx="11189275" cy="50205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DC49C8-5458-43AB-8DD6-E7558CA8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862" y="1685813"/>
              <a:ext cx="11189275" cy="43626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156E81-50B9-4161-B2F1-5EE4A88D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4704" y="2569558"/>
              <a:ext cx="2622621" cy="4136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68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E1EE-0E18-4DC3-A034-248237D9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Search CASRNs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5B16E-1996-45C6-8C68-C5EA86E90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48</a:t>
            </a:fld>
            <a:r>
              <a:rPr lang="en-US" sz="1600"/>
              <a:t>                                      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F8718-F18D-44C8-A1C0-41535AE5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6" y="1273082"/>
            <a:ext cx="10471688" cy="362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B7B50-42EB-494B-8070-DE09E07B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" y="2620170"/>
            <a:ext cx="1780999" cy="4181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68B0F-D582-41D4-A7E1-D9209534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622" y="2620170"/>
            <a:ext cx="10224727" cy="36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CFE8A-5AB3-4E7A-8F4E-C1EC1667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186" y="2643187"/>
            <a:ext cx="10437628" cy="4078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i="1" dirty="0"/>
              <a:t>Batch collection of data for a set of pesticides </a:t>
            </a:r>
          </a:p>
        </p:txBody>
      </p:sp>
    </p:spTree>
    <p:extLst>
      <p:ext uri="{BB962C8B-B14F-4D97-AF65-F5344CB8AC3E}">
        <p14:creationId xmlns:p14="http://schemas.microsoft.com/office/powerpoint/2010/main" val="394403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11D15-36E5-4FC5-BAE4-E078808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01" y="84572"/>
            <a:ext cx="11918795" cy="1325563"/>
          </a:xfrm>
        </p:spPr>
        <p:txBody>
          <a:bodyPr/>
          <a:lstStyle/>
          <a:p>
            <a:r>
              <a:rPr lang="en-US" dirty="0"/>
              <a:t>Problem: Too Many Chemicals and Too Few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F8BA-8DD0-4FA0-B592-E58C2F2A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05" y="1450193"/>
            <a:ext cx="10994389" cy="4351338"/>
          </a:xfrm>
        </p:spPr>
        <p:txBody>
          <a:bodyPr/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0070C0"/>
              </a:buClr>
              <a:buSzPct val="100000"/>
              <a:tabLst>
                <a:tab pos="180340" algn="l"/>
              </a:tabLst>
            </a:pPr>
            <a:r>
              <a:rPr lang="en-US" spc="-5" dirty="0"/>
              <a:t>Fast </a:t>
            </a:r>
            <a:r>
              <a:rPr lang="en-US" spc="-15" dirty="0"/>
              <a:t>characterization </a:t>
            </a:r>
            <a:r>
              <a:rPr lang="en-US" spc="-10" dirty="0"/>
              <a:t>of </a:t>
            </a:r>
            <a:r>
              <a:rPr lang="en-US" spc="-5" dirty="0"/>
              <a:t>human </a:t>
            </a:r>
            <a:r>
              <a:rPr lang="en-US" spc="-10" dirty="0"/>
              <a:t>and ecological </a:t>
            </a:r>
            <a:r>
              <a:rPr lang="en-US" spc="-5" dirty="0"/>
              <a:t>risk </a:t>
            </a:r>
            <a:r>
              <a:rPr lang="en-US" spc="-10" dirty="0"/>
              <a:t>posed </a:t>
            </a:r>
            <a:r>
              <a:rPr lang="en-US" spc="-15" dirty="0"/>
              <a:t>by  existing </a:t>
            </a:r>
            <a:r>
              <a:rPr lang="en-US" spc="-10" dirty="0"/>
              <a:t>and emerging chemicals </a:t>
            </a:r>
            <a:r>
              <a:rPr lang="en-US" spc="-5" dirty="0"/>
              <a:t>is a </a:t>
            </a:r>
            <a:r>
              <a:rPr lang="en-US" spc="-10" dirty="0"/>
              <a:t>critical challenge</a:t>
            </a:r>
          </a:p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0070C0"/>
              </a:buClr>
              <a:buSzPct val="100000"/>
              <a:tabLst>
                <a:tab pos="180340" algn="l"/>
              </a:tabLst>
            </a:pPr>
            <a:r>
              <a:rPr lang="en-US" spc="-10" dirty="0"/>
              <a:t>Chemistry never stops. But there is sparse and distributed data…</a:t>
            </a:r>
            <a:endParaRPr lang="en-US" spc="-15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5C7B49C-5F61-4BDB-B960-FDE572A954FE}"/>
              </a:ext>
            </a:extLst>
          </p:cNvPr>
          <p:cNvSpPr/>
          <p:nvPr/>
        </p:nvSpPr>
        <p:spPr>
          <a:xfrm>
            <a:off x="7772845" y="5533270"/>
            <a:ext cx="2138680" cy="0"/>
          </a:xfrm>
          <a:custGeom>
            <a:avLst/>
            <a:gdLst/>
            <a:ahLst/>
            <a:cxnLst/>
            <a:rect l="l" t="t" r="r" b="b"/>
            <a:pathLst>
              <a:path w="2138679">
                <a:moveTo>
                  <a:pt x="0" y="0"/>
                </a:moveTo>
                <a:lnTo>
                  <a:pt x="2138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7D51AD18-D66C-4476-A841-7B3A583F8A22}"/>
              </a:ext>
            </a:extLst>
          </p:cNvPr>
          <p:cNvSpPr/>
          <p:nvPr/>
        </p:nvSpPr>
        <p:spPr>
          <a:xfrm>
            <a:off x="9412071" y="5278191"/>
            <a:ext cx="499745" cy="0"/>
          </a:xfrm>
          <a:custGeom>
            <a:avLst/>
            <a:gdLst/>
            <a:ahLst/>
            <a:cxnLst/>
            <a:rect l="l" t="t" r="r" b="b"/>
            <a:pathLst>
              <a:path w="499745">
                <a:moveTo>
                  <a:pt x="0" y="0"/>
                </a:moveTo>
                <a:lnTo>
                  <a:pt x="4992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B3CC7690-299B-4F8E-B401-155BA35828EC}"/>
              </a:ext>
            </a:extLst>
          </p:cNvPr>
          <p:cNvSpPr/>
          <p:nvPr/>
        </p:nvSpPr>
        <p:spPr>
          <a:xfrm>
            <a:off x="7772845" y="5278191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9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19D0DF21-7756-424D-AAE3-8D3F4E0A6CDF}"/>
              </a:ext>
            </a:extLst>
          </p:cNvPr>
          <p:cNvSpPr/>
          <p:nvPr/>
        </p:nvSpPr>
        <p:spPr>
          <a:xfrm>
            <a:off x="9126800" y="5024141"/>
            <a:ext cx="784860" cy="0"/>
          </a:xfrm>
          <a:custGeom>
            <a:avLst/>
            <a:gdLst/>
            <a:ahLst/>
            <a:cxnLst/>
            <a:rect l="l" t="t" r="r" b="b"/>
            <a:pathLst>
              <a:path w="784859">
                <a:moveTo>
                  <a:pt x="0" y="0"/>
                </a:moveTo>
                <a:lnTo>
                  <a:pt x="78449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F6B4B09D-5251-47B5-9277-328A251058A3}"/>
              </a:ext>
            </a:extLst>
          </p:cNvPr>
          <p:cNvSpPr/>
          <p:nvPr/>
        </p:nvSpPr>
        <p:spPr>
          <a:xfrm>
            <a:off x="7772845" y="5024141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9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1FF04511-1A3E-45A5-915C-40364E6D836A}"/>
              </a:ext>
            </a:extLst>
          </p:cNvPr>
          <p:cNvSpPr/>
          <p:nvPr/>
        </p:nvSpPr>
        <p:spPr>
          <a:xfrm>
            <a:off x="8272068" y="4770091"/>
            <a:ext cx="1639570" cy="0"/>
          </a:xfrm>
          <a:custGeom>
            <a:avLst/>
            <a:gdLst/>
            <a:ahLst/>
            <a:cxnLst/>
            <a:rect l="l" t="t" r="r" b="b"/>
            <a:pathLst>
              <a:path w="1639570">
                <a:moveTo>
                  <a:pt x="0" y="0"/>
                </a:moveTo>
                <a:lnTo>
                  <a:pt x="16392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5A9E5C5-7B97-441F-80C1-B952B8C0B6A4}"/>
              </a:ext>
            </a:extLst>
          </p:cNvPr>
          <p:cNvSpPr/>
          <p:nvPr/>
        </p:nvSpPr>
        <p:spPr>
          <a:xfrm>
            <a:off x="7772845" y="4770091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9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CBDB72BA-1DD7-4042-8284-719323BCD869}"/>
              </a:ext>
            </a:extLst>
          </p:cNvPr>
          <p:cNvSpPr/>
          <p:nvPr/>
        </p:nvSpPr>
        <p:spPr>
          <a:xfrm>
            <a:off x="8272068" y="4515012"/>
            <a:ext cx="1639570" cy="0"/>
          </a:xfrm>
          <a:custGeom>
            <a:avLst/>
            <a:gdLst/>
            <a:ahLst/>
            <a:cxnLst/>
            <a:rect l="l" t="t" r="r" b="b"/>
            <a:pathLst>
              <a:path w="1639570">
                <a:moveTo>
                  <a:pt x="0" y="0"/>
                </a:moveTo>
                <a:lnTo>
                  <a:pt x="16392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FE779D06-9908-4607-BDC7-2EE778121765}"/>
              </a:ext>
            </a:extLst>
          </p:cNvPr>
          <p:cNvSpPr/>
          <p:nvPr/>
        </p:nvSpPr>
        <p:spPr>
          <a:xfrm>
            <a:off x="7772845" y="4515012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9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E63F686-5B2F-4214-B294-5805D7BD1725}"/>
              </a:ext>
            </a:extLst>
          </p:cNvPr>
          <p:cNvSpPr/>
          <p:nvPr/>
        </p:nvSpPr>
        <p:spPr>
          <a:xfrm>
            <a:off x="8272068" y="4260962"/>
            <a:ext cx="1639570" cy="0"/>
          </a:xfrm>
          <a:custGeom>
            <a:avLst/>
            <a:gdLst/>
            <a:ahLst/>
            <a:cxnLst/>
            <a:rect l="l" t="t" r="r" b="b"/>
            <a:pathLst>
              <a:path w="1639570">
                <a:moveTo>
                  <a:pt x="0" y="0"/>
                </a:moveTo>
                <a:lnTo>
                  <a:pt x="163922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1716C64C-7010-49AA-8440-893C87B9DEDC}"/>
              </a:ext>
            </a:extLst>
          </p:cNvPr>
          <p:cNvSpPr/>
          <p:nvPr/>
        </p:nvSpPr>
        <p:spPr>
          <a:xfrm>
            <a:off x="7772845" y="4260962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0" y="0"/>
                </a:moveTo>
                <a:lnTo>
                  <a:pt x="21395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84C1997E-F88D-483A-BEEC-C4F181197000}"/>
              </a:ext>
            </a:extLst>
          </p:cNvPr>
          <p:cNvSpPr/>
          <p:nvPr/>
        </p:nvSpPr>
        <p:spPr>
          <a:xfrm>
            <a:off x="7772845" y="4005883"/>
            <a:ext cx="2138680" cy="0"/>
          </a:xfrm>
          <a:custGeom>
            <a:avLst/>
            <a:gdLst/>
            <a:ahLst/>
            <a:cxnLst/>
            <a:rect l="l" t="t" r="r" b="b"/>
            <a:pathLst>
              <a:path w="2138679">
                <a:moveTo>
                  <a:pt x="0" y="0"/>
                </a:moveTo>
                <a:lnTo>
                  <a:pt x="2138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1E3C5EEC-9E69-47D6-B46A-5E8CFA310E86}"/>
              </a:ext>
            </a:extLst>
          </p:cNvPr>
          <p:cNvSpPr/>
          <p:nvPr/>
        </p:nvSpPr>
        <p:spPr>
          <a:xfrm>
            <a:off x="7772845" y="3751832"/>
            <a:ext cx="2138680" cy="0"/>
          </a:xfrm>
          <a:custGeom>
            <a:avLst/>
            <a:gdLst/>
            <a:ahLst/>
            <a:cxnLst/>
            <a:rect l="l" t="t" r="r" b="b"/>
            <a:pathLst>
              <a:path w="2138679">
                <a:moveTo>
                  <a:pt x="0" y="0"/>
                </a:moveTo>
                <a:lnTo>
                  <a:pt x="2138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332BCD3A-743D-4788-AE8D-C6A043495642}"/>
              </a:ext>
            </a:extLst>
          </p:cNvPr>
          <p:cNvSpPr/>
          <p:nvPr/>
        </p:nvSpPr>
        <p:spPr>
          <a:xfrm>
            <a:off x="7772845" y="3751832"/>
            <a:ext cx="2138680" cy="1781810"/>
          </a:xfrm>
          <a:custGeom>
            <a:avLst/>
            <a:gdLst/>
            <a:ahLst/>
            <a:cxnLst/>
            <a:rect l="l" t="t" r="r" b="b"/>
            <a:pathLst>
              <a:path w="2138679" h="1781810">
                <a:moveTo>
                  <a:pt x="0" y="1781437"/>
                </a:moveTo>
                <a:lnTo>
                  <a:pt x="2138450" y="1781437"/>
                </a:lnTo>
                <a:lnTo>
                  <a:pt x="2138450" y="0"/>
                </a:lnTo>
                <a:lnTo>
                  <a:pt x="0" y="0"/>
                </a:lnTo>
                <a:lnTo>
                  <a:pt x="0" y="1781437"/>
                </a:lnTo>
                <a:close/>
              </a:path>
            </a:pathLst>
          </a:custGeom>
          <a:ln w="104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164B8968-1AB3-4696-9F93-59DA2DB113CC}"/>
              </a:ext>
            </a:extLst>
          </p:cNvPr>
          <p:cNvSpPr/>
          <p:nvPr/>
        </p:nvSpPr>
        <p:spPr>
          <a:xfrm>
            <a:off x="7986798" y="4031596"/>
            <a:ext cx="285750" cy="1498600"/>
          </a:xfrm>
          <a:custGeom>
            <a:avLst/>
            <a:gdLst/>
            <a:ahLst/>
            <a:cxnLst/>
            <a:rect l="l" t="t" r="r" b="b"/>
            <a:pathLst>
              <a:path w="285750" h="1498600">
                <a:moveTo>
                  <a:pt x="0" y="1498588"/>
                </a:moveTo>
                <a:lnTo>
                  <a:pt x="285270" y="1498588"/>
                </a:lnTo>
                <a:lnTo>
                  <a:pt x="285270" y="0"/>
                </a:lnTo>
                <a:lnTo>
                  <a:pt x="0" y="0"/>
                </a:lnTo>
                <a:lnTo>
                  <a:pt x="0" y="1498588"/>
                </a:lnTo>
                <a:close/>
              </a:path>
            </a:pathLst>
          </a:custGeom>
          <a:solidFill>
            <a:srgbClr val="A4B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>
            <a:extLst>
              <a:ext uri="{FF2B5EF4-FFF2-40B4-BE49-F238E27FC236}">
                <a16:creationId xmlns:a16="http://schemas.microsoft.com/office/drawing/2014/main" id="{95CFA0AC-EDD4-4893-9750-63EA7929C677}"/>
              </a:ext>
            </a:extLst>
          </p:cNvPr>
          <p:cNvSpPr/>
          <p:nvPr/>
        </p:nvSpPr>
        <p:spPr>
          <a:xfrm>
            <a:off x="7986798" y="4031596"/>
            <a:ext cx="285750" cy="1498600"/>
          </a:xfrm>
          <a:custGeom>
            <a:avLst/>
            <a:gdLst/>
            <a:ahLst/>
            <a:cxnLst/>
            <a:rect l="l" t="t" r="r" b="b"/>
            <a:pathLst>
              <a:path w="285750" h="1498600">
                <a:moveTo>
                  <a:pt x="0" y="1498588"/>
                </a:moveTo>
                <a:lnTo>
                  <a:pt x="285270" y="1498588"/>
                </a:lnTo>
                <a:lnTo>
                  <a:pt x="285270" y="0"/>
                </a:lnTo>
                <a:lnTo>
                  <a:pt x="0" y="0"/>
                </a:lnTo>
                <a:lnTo>
                  <a:pt x="0" y="1498588"/>
                </a:lnTo>
                <a:close/>
              </a:path>
            </a:pathLst>
          </a:custGeom>
          <a:ln w="107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126A027C-6794-49E8-8AAA-E1F73CD3EFCA}"/>
              </a:ext>
            </a:extLst>
          </p:cNvPr>
          <p:cNvSpPr/>
          <p:nvPr/>
        </p:nvSpPr>
        <p:spPr>
          <a:xfrm>
            <a:off x="8272068" y="4870888"/>
            <a:ext cx="284480" cy="659765"/>
          </a:xfrm>
          <a:custGeom>
            <a:avLst/>
            <a:gdLst/>
            <a:ahLst/>
            <a:cxnLst/>
            <a:rect l="l" t="t" r="r" b="b"/>
            <a:pathLst>
              <a:path w="284479" h="659764">
                <a:moveTo>
                  <a:pt x="0" y="659296"/>
                </a:moveTo>
                <a:lnTo>
                  <a:pt x="284190" y="659296"/>
                </a:lnTo>
                <a:lnTo>
                  <a:pt x="284190" y="0"/>
                </a:lnTo>
                <a:lnTo>
                  <a:pt x="0" y="0"/>
                </a:lnTo>
                <a:lnTo>
                  <a:pt x="0" y="659296"/>
                </a:lnTo>
                <a:close/>
              </a:path>
            </a:pathLst>
          </a:custGeom>
          <a:solidFill>
            <a:srgbClr val="F3A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3C0E220B-0148-46A9-B918-FE1A48506E50}"/>
              </a:ext>
            </a:extLst>
          </p:cNvPr>
          <p:cNvSpPr/>
          <p:nvPr/>
        </p:nvSpPr>
        <p:spPr>
          <a:xfrm>
            <a:off x="8272069" y="4870888"/>
            <a:ext cx="284480" cy="659765"/>
          </a:xfrm>
          <a:custGeom>
            <a:avLst/>
            <a:gdLst/>
            <a:ahLst/>
            <a:cxnLst/>
            <a:rect l="l" t="t" r="r" b="b"/>
            <a:pathLst>
              <a:path w="284479" h="659764">
                <a:moveTo>
                  <a:pt x="0" y="659296"/>
                </a:moveTo>
                <a:lnTo>
                  <a:pt x="284190" y="659296"/>
                </a:lnTo>
                <a:lnTo>
                  <a:pt x="284190" y="0"/>
                </a:lnTo>
                <a:lnTo>
                  <a:pt x="0" y="0"/>
                </a:lnTo>
                <a:lnTo>
                  <a:pt x="0" y="659296"/>
                </a:lnTo>
                <a:close/>
              </a:path>
            </a:pathLst>
          </a:custGeom>
          <a:ln w="107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98AA8BF8-8B42-4C6D-9987-431CA83EDF7B}"/>
              </a:ext>
            </a:extLst>
          </p:cNvPr>
          <p:cNvSpPr/>
          <p:nvPr/>
        </p:nvSpPr>
        <p:spPr>
          <a:xfrm>
            <a:off x="8556259" y="4820489"/>
            <a:ext cx="285750" cy="709930"/>
          </a:xfrm>
          <a:custGeom>
            <a:avLst/>
            <a:gdLst/>
            <a:ahLst/>
            <a:cxnLst/>
            <a:rect l="l" t="t" r="r" b="b"/>
            <a:pathLst>
              <a:path w="285750" h="709929">
                <a:moveTo>
                  <a:pt x="0" y="709695"/>
                </a:moveTo>
                <a:lnTo>
                  <a:pt x="285270" y="709695"/>
                </a:lnTo>
                <a:lnTo>
                  <a:pt x="285270" y="0"/>
                </a:lnTo>
                <a:lnTo>
                  <a:pt x="0" y="0"/>
                </a:lnTo>
                <a:lnTo>
                  <a:pt x="0" y="709695"/>
                </a:lnTo>
                <a:close/>
              </a:path>
            </a:pathLst>
          </a:custGeom>
          <a:solidFill>
            <a:srgbClr val="8E57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BB02057E-E1D3-4FEB-9D8B-208FF1F6D6E8}"/>
              </a:ext>
            </a:extLst>
          </p:cNvPr>
          <p:cNvSpPr/>
          <p:nvPr/>
        </p:nvSpPr>
        <p:spPr>
          <a:xfrm>
            <a:off x="8556259" y="4820489"/>
            <a:ext cx="285750" cy="709930"/>
          </a:xfrm>
          <a:custGeom>
            <a:avLst/>
            <a:gdLst/>
            <a:ahLst/>
            <a:cxnLst/>
            <a:rect l="l" t="t" r="r" b="b"/>
            <a:pathLst>
              <a:path w="285750" h="709929">
                <a:moveTo>
                  <a:pt x="0" y="709695"/>
                </a:moveTo>
                <a:lnTo>
                  <a:pt x="285270" y="709695"/>
                </a:lnTo>
                <a:lnTo>
                  <a:pt x="285270" y="0"/>
                </a:lnTo>
                <a:lnTo>
                  <a:pt x="0" y="0"/>
                </a:lnTo>
                <a:lnTo>
                  <a:pt x="0" y="709695"/>
                </a:lnTo>
                <a:close/>
              </a:path>
            </a:pathLst>
          </a:custGeom>
          <a:ln w="107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D7D83CCC-4C29-4353-9767-1CF9C3D8CBD1}"/>
              </a:ext>
            </a:extLst>
          </p:cNvPr>
          <p:cNvSpPr/>
          <p:nvPr/>
        </p:nvSpPr>
        <p:spPr>
          <a:xfrm>
            <a:off x="8841529" y="4794776"/>
            <a:ext cx="285750" cy="735965"/>
          </a:xfrm>
          <a:custGeom>
            <a:avLst/>
            <a:gdLst/>
            <a:ahLst/>
            <a:cxnLst/>
            <a:rect l="l" t="t" r="r" b="b"/>
            <a:pathLst>
              <a:path w="285750" h="735964">
                <a:moveTo>
                  <a:pt x="0" y="735408"/>
                </a:moveTo>
                <a:lnTo>
                  <a:pt x="285270" y="735408"/>
                </a:lnTo>
                <a:lnTo>
                  <a:pt x="285270" y="0"/>
                </a:lnTo>
                <a:lnTo>
                  <a:pt x="0" y="0"/>
                </a:lnTo>
                <a:lnTo>
                  <a:pt x="0" y="735408"/>
                </a:lnTo>
                <a:close/>
              </a:path>
            </a:pathLst>
          </a:custGeom>
          <a:solidFill>
            <a:srgbClr val="7E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38051F05-0CFA-4EB2-82BD-9A7B6CB94F38}"/>
              </a:ext>
            </a:extLst>
          </p:cNvPr>
          <p:cNvSpPr/>
          <p:nvPr/>
        </p:nvSpPr>
        <p:spPr>
          <a:xfrm>
            <a:off x="8841529" y="4794776"/>
            <a:ext cx="285750" cy="735965"/>
          </a:xfrm>
          <a:custGeom>
            <a:avLst/>
            <a:gdLst/>
            <a:ahLst/>
            <a:cxnLst/>
            <a:rect l="l" t="t" r="r" b="b"/>
            <a:pathLst>
              <a:path w="285750" h="735964">
                <a:moveTo>
                  <a:pt x="0" y="735408"/>
                </a:moveTo>
                <a:lnTo>
                  <a:pt x="285270" y="735408"/>
                </a:lnTo>
                <a:lnTo>
                  <a:pt x="285270" y="0"/>
                </a:lnTo>
                <a:lnTo>
                  <a:pt x="0" y="0"/>
                </a:lnTo>
                <a:lnTo>
                  <a:pt x="0" y="735408"/>
                </a:lnTo>
                <a:close/>
              </a:path>
            </a:pathLst>
          </a:custGeom>
          <a:ln w="107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A4FF3BE7-5E96-4C5E-84E7-D37E6FA3D42A}"/>
              </a:ext>
            </a:extLst>
          </p:cNvPr>
          <p:cNvSpPr/>
          <p:nvPr/>
        </p:nvSpPr>
        <p:spPr>
          <a:xfrm>
            <a:off x="9126800" y="5253506"/>
            <a:ext cx="285750" cy="276860"/>
          </a:xfrm>
          <a:custGeom>
            <a:avLst/>
            <a:gdLst/>
            <a:ahLst/>
            <a:cxnLst/>
            <a:rect l="l" t="t" r="r" b="b"/>
            <a:pathLst>
              <a:path w="285750" h="276860">
                <a:moveTo>
                  <a:pt x="0" y="276678"/>
                </a:moveTo>
                <a:lnTo>
                  <a:pt x="285270" y="276678"/>
                </a:lnTo>
                <a:lnTo>
                  <a:pt x="285270" y="0"/>
                </a:lnTo>
                <a:lnTo>
                  <a:pt x="0" y="0"/>
                </a:lnTo>
                <a:lnTo>
                  <a:pt x="0" y="276678"/>
                </a:lnTo>
                <a:close/>
              </a:path>
            </a:pathLst>
          </a:custGeom>
          <a:solidFill>
            <a:srgbClr val="FDF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9">
            <a:extLst>
              <a:ext uri="{FF2B5EF4-FFF2-40B4-BE49-F238E27FC236}">
                <a16:creationId xmlns:a16="http://schemas.microsoft.com/office/drawing/2014/main" id="{DE883A7B-E3D3-4694-80AC-B12B9C83231B}"/>
              </a:ext>
            </a:extLst>
          </p:cNvPr>
          <p:cNvSpPr/>
          <p:nvPr/>
        </p:nvSpPr>
        <p:spPr>
          <a:xfrm>
            <a:off x="9126800" y="5253506"/>
            <a:ext cx="285750" cy="276860"/>
          </a:xfrm>
          <a:custGeom>
            <a:avLst/>
            <a:gdLst/>
            <a:ahLst/>
            <a:cxnLst/>
            <a:rect l="l" t="t" r="r" b="b"/>
            <a:pathLst>
              <a:path w="285750" h="276860">
                <a:moveTo>
                  <a:pt x="0" y="276678"/>
                </a:moveTo>
                <a:lnTo>
                  <a:pt x="285270" y="276678"/>
                </a:lnTo>
                <a:lnTo>
                  <a:pt x="285270" y="0"/>
                </a:lnTo>
                <a:lnTo>
                  <a:pt x="0" y="0"/>
                </a:lnTo>
                <a:lnTo>
                  <a:pt x="0" y="276678"/>
                </a:lnTo>
                <a:close/>
              </a:path>
            </a:pathLst>
          </a:custGeom>
          <a:ln w="105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FBD9BDC5-AD87-4A51-BDD6-5E5BB67601CE}"/>
              </a:ext>
            </a:extLst>
          </p:cNvPr>
          <p:cNvSpPr/>
          <p:nvPr/>
        </p:nvSpPr>
        <p:spPr>
          <a:xfrm>
            <a:off x="9412071" y="5525042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270" y="0"/>
                </a:lnTo>
              </a:path>
            </a:pathLst>
          </a:custGeom>
          <a:ln w="10285">
            <a:solidFill>
              <a:srgbClr val="708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794B81BD-CC39-4BC6-812F-1A9538F038AA}"/>
              </a:ext>
            </a:extLst>
          </p:cNvPr>
          <p:cNvSpPr/>
          <p:nvPr/>
        </p:nvSpPr>
        <p:spPr>
          <a:xfrm>
            <a:off x="9406669" y="5525042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>
                <a:moveTo>
                  <a:pt x="0" y="0"/>
                </a:moveTo>
                <a:lnTo>
                  <a:pt x="296076" y="0"/>
                </a:lnTo>
              </a:path>
            </a:pathLst>
          </a:custGeom>
          <a:ln w="205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75DFD86A-5CD5-4249-836D-2A8E536D1979}"/>
              </a:ext>
            </a:extLst>
          </p:cNvPr>
          <p:cNvSpPr/>
          <p:nvPr/>
        </p:nvSpPr>
        <p:spPr>
          <a:xfrm>
            <a:off x="7772845" y="3751832"/>
            <a:ext cx="0" cy="1781810"/>
          </a:xfrm>
          <a:custGeom>
            <a:avLst/>
            <a:gdLst/>
            <a:ahLst/>
            <a:cxnLst/>
            <a:rect l="l" t="t" r="r" b="b"/>
            <a:pathLst>
              <a:path h="1781810">
                <a:moveTo>
                  <a:pt x="0" y="178143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>
            <a:extLst>
              <a:ext uri="{FF2B5EF4-FFF2-40B4-BE49-F238E27FC236}">
                <a16:creationId xmlns:a16="http://schemas.microsoft.com/office/drawing/2014/main" id="{ACC5FB11-92BC-4C2A-99FA-61A4B487E9A0}"/>
              </a:ext>
            </a:extLst>
          </p:cNvPr>
          <p:cNvSpPr/>
          <p:nvPr/>
        </p:nvSpPr>
        <p:spPr>
          <a:xfrm>
            <a:off x="7733944" y="553327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>
            <a:extLst>
              <a:ext uri="{FF2B5EF4-FFF2-40B4-BE49-F238E27FC236}">
                <a16:creationId xmlns:a16="http://schemas.microsoft.com/office/drawing/2014/main" id="{5D566630-F186-44B9-A734-AFCEC7497802}"/>
              </a:ext>
            </a:extLst>
          </p:cNvPr>
          <p:cNvSpPr/>
          <p:nvPr/>
        </p:nvSpPr>
        <p:spPr>
          <a:xfrm>
            <a:off x="7733944" y="5278191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C34DE174-5BDE-4972-B303-E250B28B221D}"/>
              </a:ext>
            </a:extLst>
          </p:cNvPr>
          <p:cNvSpPr/>
          <p:nvPr/>
        </p:nvSpPr>
        <p:spPr>
          <a:xfrm>
            <a:off x="7733944" y="5024141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6">
            <a:extLst>
              <a:ext uri="{FF2B5EF4-FFF2-40B4-BE49-F238E27FC236}">
                <a16:creationId xmlns:a16="http://schemas.microsoft.com/office/drawing/2014/main" id="{EBBE0B5A-84F5-43B9-94A0-E6FE9B9FF844}"/>
              </a:ext>
            </a:extLst>
          </p:cNvPr>
          <p:cNvSpPr/>
          <p:nvPr/>
        </p:nvSpPr>
        <p:spPr>
          <a:xfrm>
            <a:off x="7733944" y="4770091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3AD34C32-CEDC-4B86-B354-02AC32B1357C}"/>
              </a:ext>
            </a:extLst>
          </p:cNvPr>
          <p:cNvSpPr/>
          <p:nvPr/>
        </p:nvSpPr>
        <p:spPr>
          <a:xfrm>
            <a:off x="7733944" y="4515012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5631AE51-1E32-4ACE-ABF3-22D4C2428C47}"/>
              </a:ext>
            </a:extLst>
          </p:cNvPr>
          <p:cNvSpPr/>
          <p:nvPr/>
        </p:nvSpPr>
        <p:spPr>
          <a:xfrm>
            <a:off x="7733944" y="4260962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099C8F8C-3F5D-48E5-99EA-0B9D894186E5}"/>
              </a:ext>
            </a:extLst>
          </p:cNvPr>
          <p:cNvSpPr/>
          <p:nvPr/>
        </p:nvSpPr>
        <p:spPr>
          <a:xfrm>
            <a:off x="7733944" y="4005883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>
            <a:extLst>
              <a:ext uri="{FF2B5EF4-FFF2-40B4-BE49-F238E27FC236}">
                <a16:creationId xmlns:a16="http://schemas.microsoft.com/office/drawing/2014/main" id="{5887DFAA-70A5-465B-80BA-C972F13F7F6E}"/>
              </a:ext>
            </a:extLst>
          </p:cNvPr>
          <p:cNvSpPr/>
          <p:nvPr/>
        </p:nvSpPr>
        <p:spPr>
          <a:xfrm>
            <a:off x="7733944" y="3751832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0" y="0"/>
                </a:moveTo>
                <a:lnTo>
                  <a:pt x="389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>
            <a:extLst>
              <a:ext uri="{FF2B5EF4-FFF2-40B4-BE49-F238E27FC236}">
                <a16:creationId xmlns:a16="http://schemas.microsoft.com/office/drawing/2014/main" id="{CE86A222-C672-44D4-B759-E2C75F33142C}"/>
              </a:ext>
            </a:extLst>
          </p:cNvPr>
          <p:cNvSpPr/>
          <p:nvPr/>
        </p:nvSpPr>
        <p:spPr>
          <a:xfrm>
            <a:off x="7772845" y="5530185"/>
            <a:ext cx="2138680" cy="0"/>
          </a:xfrm>
          <a:custGeom>
            <a:avLst/>
            <a:gdLst/>
            <a:ahLst/>
            <a:cxnLst/>
            <a:rect l="l" t="t" r="r" b="b"/>
            <a:pathLst>
              <a:path w="2138679">
                <a:moveTo>
                  <a:pt x="0" y="0"/>
                </a:moveTo>
                <a:lnTo>
                  <a:pt x="213845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2">
            <a:extLst>
              <a:ext uri="{FF2B5EF4-FFF2-40B4-BE49-F238E27FC236}">
                <a16:creationId xmlns:a16="http://schemas.microsoft.com/office/drawing/2014/main" id="{42EEC87B-2375-4C54-ACAE-7ACFE9B35059}"/>
              </a:ext>
            </a:extLst>
          </p:cNvPr>
          <p:cNvSpPr/>
          <p:nvPr/>
        </p:nvSpPr>
        <p:spPr>
          <a:xfrm>
            <a:off x="7772845" y="5530185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360FCCED-A5DE-4A12-B435-698F10A1DFFF}"/>
              </a:ext>
            </a:extLst>
          </p:cNvPr>
          <p:cNvSpPr/>
          <p:nvPr/>
        </p:nvSpPr>
        <p:spPr>
          <a:xfrm>
            <a:off x="9911295" y="5530185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4">
            <a:extLst>
              <a:ext uri="{FF2B5EF4-FFF2-40B4-BE49-F238E27FC236}">
                <a16:creationId xmlns:a16="http://schemas.microsoft.com/office/drawing/2014/main" id="{6E351214-B089-4035-ABB4-9EED0BFD6F1D}"/>
              </a:ext>
            </a:extLst>
          </p:cNvPr>
          <p:cNvSpPr txBox="1"/>
          <p:nvPr/>
        </p:nvSpPr>
        <p:spPr>
          <a:xfrm>
            <a:off x="7511181" y="3657449"/>
            <a:ext cx="166370" cy="1951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950" b="1" spc="25" dirty="0">
                <a:latin typeface="Arial"/>
                <a:cs typeface="Arial"/>
              </a:rPr>
              <a:t>70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60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50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0"/>
              </a:spcBef>
            </a:pPr>
            <a:r>
              <a:rPr sz="950" b="1" spc="25" dirty="0">
                <a:latin typeface="Arial"/>
                <a:cs typeface="Arial"/>
              </a:rPr>
              <a:t>40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30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20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10</a:t>
            </a:r>
            <a:endParaRPr sz="950">
              <a:latin typeface="Arial"/>
              <a:cs typeface="Arial"/>
            </a:endParaRPr>
          </a:p>
          <a:p>
            <a:pPr marL="69850" algn="ctr">
              <a:lnSpc>
                <a:spcPct val="100000"/>
              </a:lnSpc>
              <a:spcBef>
                <a:spcPts val="865"/>
              </a:spcBef>
            </a:pPr>
            <a:r>
              <a:rPr sz="950" b="1" spc="2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43" name="object 45">
            <a:extLst>
              <a:ext uri="{FF2B5EF4-FFF2-40B4-BE49-F238E27FC236}">
                <a16:creationId xmlns:a16="http://schemas.microsoft.com/office/drawing/2014/main" id="{77141DED-AB05-4706-BFD4-D6D552EC3685}"/>
              </a:ext>
            </a:extLst>
          </p:cNvPr>
          <p:cNvSpPr txBox="1"/>
          <p:nvPr/>
        </p:nvSpPr>
        <p:spPr>
          <a:xfrm>
            <a:off x="7298614" y="3998051"/>
            <a:ext cx="167005" cy="1247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30" dirty="0">
                <a:latin typeface="Arial"/>
                <a:cs typeface="Arial"/>
              </a:rPr>
              <a:t>Percent of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Chemicals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6">
            <a:extLst>
              <a:ext uri="{FF2B5EF4-FFF2-40B4-BE49-F238E27FC236}">
                <a16:creationId xmlns:a16="http://schemas.microsoft.com/office/drawing/2014/main" id="{796C26D3-8AAF-4EE6-BCBE-1E4E0DCE6979}"/>
              </a:ext>
            </a:extLst>
          </p:cNvPr>
          <p:cNvSpPr/>
          <p:nvPr/>
        </p:nvSpPr>
        <p:spPr>
          <a:xfrm>
            <a:off x="7963025" y="5677267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A4B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7">
            <a:extLst>
              <a:ext uri="{FF2B5EF4-FFF2-40B4-BE49-F238E27FC236}">
                <a16:creationId xmlns:a16="http://schemas.microsoft.com/office/drawing/2014/main" id="{55C3EE71-91BA-439E-B554-AE728E170B1A}"/>
              </a:ext>
            </a:extLst>
          </p:cNvPr>
          <p:cNvSpPr/>
          <p:nvPr/>
        </p:nvSpPr>
        <p:spPr>
          <a:xfrm>
            <a:off x="7963025" y="5677267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8">
            <a:extLst>
              <a:ext uri="{FF2B5EF4-FFF2-40B4-BE49-F238E27FC236}">
                <a16:creationId xmlns:a16="http://schemas.microsoft.com/office/drawing/2014/main" id="{7C0AEDFB-27B7-441A-BA58-55574DE3CC43}"/>
              </a:ext>
            </a:extLst>
          </p:cNvPr>
          <p:cNvSpPr/>
          <p:nvPr/>
        </p:nvSpPr>
        <p:spPr>
          <a:xfrm>
            <a:off x="9056564" y="5677267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F3A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9">
            <a:extLst>
              <a:ext uri="{FF2B5EF4-FFF2-40B4-BE49-F238E27FC236}">
                <a16:creationId xmlns:a16="http://schemas.microsoft.com/office/drawing/2014/main" id="{F0984475-7120-40BB-B6F1-946D8B706373}"/>
              </a:ext>
            </a:extLst>
          </p:cNvPr>
          <p:cNvSpPr/>
          <p:nvPr/>
        </p:nvSpPr>
        <p:spPr>
          <a:xfrm>
            <a:off x="9056564" y="5677267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0">
            <a:extLst>
              <a:ext uri="{FF2B5EF4-FFF2-40B4-BE49-F238E27FC236}">
                <a16:creationId xmlns:a16="http://schemas.microsoft.com/office/drawing/2014/main" id="{614D256B-5675-4D4E-A534-C942F086DBA6}"/>
              </a:ext>
            </a:extLst>
          </p:cNvPr>
          <p:cNvSpPr/>
          <p:nvPr/>
        </p:nvSpPr>
        <p:spPr>
          <a:xfrm>
            <a:off x="7963025" y="5927203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8E57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>
            <a:extLst>
              <a:ext uri="{FF2B5EF4-FFF2-40B4-BE49-F238E27FC236}">
                <a16:creationId xmlns:a16="http://schemas.microsoft.com/office/drawing/2014/main" id="{85FB3CFE-65B6-44EF-812C-71059E84DA9B}"/>
              </a:ext>
            </a:extLst>
          </p:cNvPr>
          <p:cNvSpPr/>
          <p:nvPr/>
        </p:nvSpPr>
        <p:spPr>
          <a:xfrm>
            <a:off x="7963025" y="5927203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C83B70AA-DCF7-4CCC-9B7C-ABF842C571EE}"/>
              </a:ext>
            </a:extLst>
          </p:cNvPr>
          <p:cNvSpPr txBox="1"/>
          <p:nvPr/>
        </p:nvSpPr>
        <p:spPr>
          <a:xfrm>
            <a:off x="8042624" y="5613757"/>
            <a:ext cx="460375" cy="4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20" dirty="0">
                <a:latin typeface="Arial"/>
                <a:cs typeface="Arial"/>
              </a:rPr>
              <a:t>Acute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950" b="1" spc="30" dirty="0">
                <a:latin typeface="Arial"/>
                <a:cs typeface="Arial"/>
              </a:rPr>
              <a:t>Ge</a:t>
            </a:r>
            <a:r>
              <a:rPr sz="950" b="1" spc="20" dirty="0">
                <a:latin typeface="Arial"/>
                <a:cs typeface="Arial"/>
              </a:rPr>
              <a:t>n</a:t>
            </a:r>
            <a:r>
              <a:rPr sz="950" b="1" spc="15" dirty="0">
                <a:latin typeface="Arial"/>
                <a:cs typeface="Arial"/>
              </a:rPr>
              <a:t>t</a:t>
            </a:r>
            <a:r>
              <a:rPr sz="950" b="1" spc="20" dirty="0">
                <a:latin typeface="Arial"/>
                <a:cs typeface="Arial"/>
              </a:rPr>
              <a:t>o</a:t>
            </a:r>
            <a:r>
              <a:rPr sz="950" b="1" spc="25" dirty="0">
                <a:latin typeface="Arial"/>
                <a:cs typeface="Arial"/>
              </a:rPr>
              <a:t>x</a:t>
            </a:r>
            <a:endParaRPr sz="950">
              <a:latin typeface="Arial"/>
              <a:cs typeface="Arial"/>
            </a:endParaRPr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47DD6594-98E8-4621-95A1-C694DEF92F89}"/>
              </a:ext>
            </a:extLst>
          </p:cNvPr>
          <p:cNvSpPr/>
          <p:nvPr/>
        </p:nvSpPr>
        <p:spPr>
          <a:xfrm>
            <a:off x="9056564" y="5927203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7E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C5B0CA0C-96A5-49E6-A22E-F61C9C89D33A}"/>
              </a:ext>
            </a:extLst>
          </p:cNvPr>
          <p:cNvSpPr/>
          <p:nvPr/>
        </p:nvSpPr>
        <p:spPr>
          <a:xfrm>
            <a:off x="9056564" y="5927203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60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1E6B839E-BB41-4896-8BAD-74D87A23F7B9}"/>
              </a:ext>
            </a:extLst>
          </p:cNvPr>
          <p:cNvSpPr txBox="1"/>
          <p:nvPr/>
        </p:nvSpPr>
        <p:spPr>
          <a:xfrm>
            <a:off x="9136792" y="5613757"/>
            <a:ext cx="516255" cy="420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20" dirty="0">
                <a:latin typeface="Arial"/>
                <a:cs typeface="Arial"/>
              </a:rPr>
              <a:t>Cancer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950" b="1" spc="25" dirty="0">
                <a:latin typeface="Arial"/>
                <a:cs typeface="Arial"/>
              </a:rPr>
              <a:t>Dev</a:t>
            </a:r>
            <a:r>
              <a:rPr sz="950" b="1" spc="-65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Tox</a:t>
            </a:r>
            <a:endParaRPr sz="950">
              <a:latin typeface="Arial"/>
              <a:cs typeface="Arial"/>
            </a:endParaRPr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B9EF1ACD-7F10-4D63-8336-BA1040B22916}"/>
              </a:ext>
            </a:extLst>
          </p:cNvPr>
          <p:cNvSpPr/>
          <p:nvPr/>
        </p:nvSpPr>
        <p:spPr>
          <a:xfrm>
            <a:off x="7963025" y="6177139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59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FDF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45F063EC-F313-45AA-9C6F-99863D1BF680}"/>
              </a:ext>
            </a:extLst>
          </p:cNvPr>
          <p:cNvSpPr/>
          <p:nvPr/>
        </p:nvSpPr>
        <p:spPr>
          <a:xfrm>
            <a:off x="7963025" y="6177139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5" h="60959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>
            <a:extLst>
              <a:ext uri="{FF2B5EF4-FFF2-40B4-BE49-F238E27FC236}">
                <a16:creationId xmlns:a16="http://schemas.microsoft.com/office/drawing/2014/main" id="{54866878-7C36-408E-AB3F-1D7E463EBA98}"/>
              </a:ext>
            </a:extLst>
          </p:cNvPr>
          <p:cNvSpPr/>
          <p:nvPr/>
        </p:nvSpPr>
        <p:spPr>
          <a:xfrm>
            <a:off x="9056564" y="6177139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59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solidFill>
            <a:srgbClr val="708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>
            <a:extLst>
              <a:ext uri="{FF2B5EF4-FFF2-40B4-BE49-F238E27FC236}">
                <a16:creationId xmlns:a16="http://schemas.microsoft.com/office/drawing/2014/main" id="{24A7A6A0-606D-44B3-8353-9ECA22403AAA}"/>
              </a:ext>
            </a:extLst>
          </p:cNvPr>
          <p:cNvSpPr/>
          <p:nvPr/>
        </p:nvSpPr>
        <p:spPr>
          <a:xfrm>
            <a:off x="9056564" y="6177139"/>
            <a:ext cx="64135" cy="60960"/>
          </a:xfrm>
          <a:custGeom>
            <a:avLst/>
            <a:gdLst/>
            <a:ahLst/>
            <a:cxnLst/>
            <a:rect l="l" t="t" r="r" b="b"/>
            <a:pathLst>
              <a:path w="64134" h="60959">
                <a:moveTo>
                  <a:pt x="0" y="60684"/>
                </a:moveTo>
                <a:lnTo>
                  <a:pt x="63753" y="60684"/>
                </a:lnTo>
                <a:lnTo>
                  <a:pt x="63753" y="0"/>
                </a:lnTo>
                <a:lnTo>
                  <a:pt x="0" y="0"/>
                </a:lnTo>
                <a:lnTo>
                  <a:pt x="0" y="60684"/>
                </a:lnTo>
                <a:close/>
              </a:path>
            </a:pathLst>
          </a:custGeom>
          <a:ln w="105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0">
            <a:extLst>
              <a:ext uri="{FF2B5EF4-FFF2-40B4-BE49-F238E27FC236}">
                <a16:creationId xmlns:a16="http://schemas.microsoft.com/office/drawing/2014/main" id="{7AAC567B-877C-47B9-A125-0F47972237D7}"/>
              </a:ext>
            </a:extLst>
          </p:cNvPr>
          <p:cNvSpPr txBox="1"/>
          <p:nvPr/>
        </p:nvSpPr>
        <p:spPr>
          <a:xfrm>
            <a:off x="9136792" y="6113835"/>
            <a:ext cx="7410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25" dirty="0">
                <a:latin typeface="Arial"/>
                <a:cs typeface="Arial"/>
              </a:rPr>
              <a:t>EDSP </a:t>
            </a:r>
            <a:r>
              <a:rPr sz="950" b="1" spc="15" dirty="0">
                <a:latin typeface="Arial"/>
                <a:cs typeface="Arial"/>
              </a:rPr>
              <a:t>Tier</a:t>
            </a:r>
            <a:r>
              <a:rPr sz="950" b="1" spc="-65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1</a:t>
            </a:r>
            <a:endParaRPr sz="950">
              <a:latin typeface="Arial"/>
              <a:cs typeface="Arial"/>
            </a:endParaRPr>
          </a:p>
        </p:txBody>
      </p:sp>
      <p:sp>
        <p:nvSpPr>
          <p:cNvPr id="59" name="object 61">
            <a:extLst>
              <a:ext uri="{FF2B5EF4-FFF2-40B4-BE49-F238E27FC236}">
                <a16:creationId xmlns:a16="http://schemas.microsoft.com/office/drawing/2014/main" id="{0E4EF333-C8B2-4EF8-A59C-F05154D5A957}"/>
              </a:ext>
            </a:extLst>
          </p:cNvPr>
          <p:cNvSpPr txBox="1"/>
          <p:nvPr/>
        </p:nvSpPr>
        <p:spPr>
          <a:xfrm>
            <a:off x="9132172" y="5042949"/>
            <a:ext cx="77406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23545">
              <a:lnSpc>
                <a:spcPct val="100000"/>
              </a:lnSpc>
              <a:spcBef>
                <a:spcPts val="125"/>
              </a:spcBef>
            </a:pPr>
            <a:r>
              <a:rPr sz="1050" b="1" spc="55" dirty="0">
                <a:latin typeface="Arial"/>
                <a:cs typeface="Arial"/>
              </a:rPr>
              <a:t>&lt;1%</a:t>
            </a:r>
            <a:endParaRPr sz="1050">
              <a:latin typeface="Arial"/>
              <a:cs typeface="Arial"/>
            </a:endParaRPr>
          </a:p>
        </p:txBody>
      </p:sp>
      <p:sp>
        <p:nvSpPr>
          <p:cNvPr id="60" name="object 62">
            <a:extLst>
              <a:ext uri="{FF2B5EF4-FFF2-40B4-BE49-F238E27FC236}">
                <a16:creationId xmlns:a16="http://schemas.microsoft.com/office/drawing/2014/main" id="{F600FEC8-6831-43A7-A87E-486B91DF1CF3}"/>
              </a:ext>
            </a:extLst>
          </p:cNvPr>
          <p:cNvSpPr/>
          <p:nvPr/>
        </p:nvSpPr>
        <p:spPr>
          <a:xfrm>
            <a:off x="9581180" y="5256078"/>
            <a:ext cx="127777" cy="224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3">
            <a:extLst>
              <a:ext uri="{FF2B5EF4-FFF2-40B4-BE49-F238E27FC236}">
                <a16:creationId xmlns:a16="http://schemas.microsoft.com/office/drawing/2014/main" id="{1A8B0D39-3D3F-456B-8D09-D401F9ABA6E3}"/>
              </a:ext>
            </a:extLst>
          </p:cNvPr>
          <p:cNvSpPr txBox="1"/>
          <p:nvPr/>
        </p:nvSpPr>
        <p:spPr>
          <a:xfrm>
            <a:off x="7275958" y="6113835"/>
            <a:ext cx="1638935" cy="342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9145">
              <a:lnSpc>
                <a:spcPct val="100000"/>
              </a:lnSpc>
              <a:spcBef>
                <a:spcPts val="95"/>
              </a:spcBef>
            </a:pPr>
            <a:r>
              <a:rPr sz="950" b="1" spc="20" dirty="0">
                <a:latin typeface="Arial"/>
                <a:cs typeface="Arial"/>
              </a:rPr>
              <a:t>Repro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25" dirty="0">
                <a:latin typeface="Arial"/>
                <a:cs typeface="Arial"/>
              </a:rPr>
              <a:t>Tox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700" b="1" spc="-10" dirty="0">
                <a:latin typeface="Arial"/>
                <a:cs typeface="Arial"/>
              </a:rPr>
              <a:t>Modified </a:t>
            </a:r>
            <a:r>
              <a:rPr sz="700" b="1" spc="-5" dirty="0">
                <a:latin typeface="Arial"/>
                <a:cs typeface="Arial"/>
              </a:rPr>
              <a:t>from </a:t>
            </a:r>
            <a:r>
              <a:rPr sz="700" b="1" spc="-10" dirty="0">
                <a:latin typeface="Arial"/>
                <a:cs typeface="Arial"/>
              </a:rPr>
              <a:t>Judson </a:t>
            </a:r>
            <a:r>
              <a:rPr sz="700" b="1" i="1" spc="-5" dirty="0">
                <a:latin typeface="Arial"/>
                <a:cs typeface="Arial"/>
              </a:rPr>
              <a:t>et al.</a:t>
            </a:r>
            <a:r>
              <a:rPr sz="700" b="1" spc="-5" dirty="0">
                <a:latin typeface="Arial"/>
                <a:cs typeface="Arial"/>
              </a:rPr>
              <a:t>, EHP</a:t>
            </a:r>
            <a:r>
              <a:rPr sz="700" b="1" spc="13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2010</a:t>
            </a:r>
            <a:endParaRPr sz="700">
              <a:latin typeface="Arial"/>
              <a:cs typeface="Arial"/>
            </a:endParaRPr>
          </a:p>
        </p:txBody>
      </p:sp>
      <p:sp>
        <p:nvSpPr>
          <p:cNvPr id="62" name="object 64">
            <a:extLst>
              <a:ext uri="{FF2B5EF4-FFF2-40B4-BE49-F238E27FC236}">
                <a16:creationId xmlns:a16="http://schemas.microsoft.com/office/drawing/2014/main" id="{EC024ECE-D310-4089-A625-471FE027123E}"/>
              </a:ext>
            </a:extLst>
          </p:cNvPr>
          <p:cNvSpPr txBox="1"/>
          <p:nvPr/>
        </p:nvSpPr>
        <p:spPr>
          <a:xfrm>
            <a:off x="7736840" y="3238500"/>
            <a:ext cx="21977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51205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Data for  Environmental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Chemicals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ECDA4C7-2186-4FD9-BD4F-3BF00BF3CFC6}"/>
              </a:ext>
            </a:extLst>
          </p:cNvPr>
          <p:cNvSpPr/>
          <p:nvPr/>
        </p:nvSpPr>
        <p:spPr>
          <a:xfrm>
            <a:off x="1409581" y="4158197"/>
            <a:ext cx="44968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25563"/>
                </a:solidFill>
                <a:latin typeface="Open Sans"/>
              </a:rPr>
              <a:t>CAS REGISTRY</a:t>
            </a:r>
            <a:r>
              <a:rPr lang="en-US" sz="2000" baseline="30000" dirty="0">
                <a:solidFill>
                  <a:srgbClr val="425563"/>
                </a:solidFill>
                <a:latin typeface="Open Sans"/>
              </a:rPr>
              <a:t>®</a:t>
            </a:r>
            <a:r>
              <a:rPr lang="en-US" sz="2000" dirty="0">
                <a:solidFill>
                  <a:srgbClr val="425563"/>
                </a:solidFill>
                <a:latin typeface="Open Sans"/>
              </a:rPr>
              <a:t> contains more than </a:t>
            </a:r>
            <a:r>
              <a:rPr lang="en-US" sz="2000" b="1" dirty="0">
                <a:solidFill>
                  <a:srgbClr val="425563"/>
                </a:solidFill>
                <a:latin typeface="Open Sans"/>
              </a:rPr>
              <a:t>171 million unique organic and inorganic chemical substances</a:t>
            </a:r>
            <a:r>
              <a:rPr lang="en-US" sz="2000" dirty="0">
                <a:solidFill>
                  <a:srgbClr val="425563"/>
                </a:solidFill>
                <a:latin typeface="Open Sans"/>
              </a:rPr>
              <a:t>, such as alloys, coordination compounds, minerals, mixtures, polymers and salts, and more than 68 million protein and DNA sequences</a:t>
            </a:r>
            <a:endParaRPr lang="en-US" sz="20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05EC27C-5CD9-421B-9FBC-3CF0FBB8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45" y="3262524"/>
            <a:ext cx="3105197" cy="8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6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87A33B-3E42-41E0-9746-B2A60D2F0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62" y="1147871"/>
            <a:ext cx="8357465" cy="328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76962B-689A-45AE-950B-83E9463C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16" y="-168036"/>
            <a:ext cx="11487149" cy="991395"/>
          </a:xfrm>
        </p:spPr>
        <p:txBody>
          <a:bodyPr/>
          <a:lstStyle/>
          <a:p>
            <a:r>
              <a:rPr lang="en-US" dirty="0"/>
              <a:t>Curated List of Pesticides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93772-9B62-4567-ABD2-A2185FB12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8362" y="1921997"/>
            <a:ext cx="8357465" cy="430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D4B5AE-6429-4711-9700-7CBA5C493A6B}"/>
              </a:ext>
            </a:extLst>
          </p:cNvPr>
          <p:cNvSpPr/>
          <p:nvPr/>
        </p:nvSpPr>
        <p:spPr>
          <a:xfrm>
            <a:off x="5067971" y="3992745"/>
            <a:ext cx="904875" cy="32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A2FAB-6365-4CE1-8C4F-A2F9BA2EB7BC}"/>
              </a:ext>
            </a:extLst>
          </p:cNvPr>
          <p:cNvCxnSpPr>
            <a:cxnSpLocks/>
          </p:cNvCxnSpPr>
          <p:nvPr/>
        </p:nvCxnSpPr>
        <p:spPr>
          <a:xfrm>
            <a:off x="3583178" y="2392323"/>
            <a:ext cx="1937230" cy="1600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688101-817C-4EB2-85EA-4F216152B91F}"/>
              </a:ext>
            </a:extLst>
          </p:cNvPr>
          <p:cNvSpPr txBox="1">
            <a:spLocks/>
          </p:cNvSpPr>
          <p:nvPr/>
        </p:nvSpPr>
        <p:spPr>
          <a:xfrm>
            <a:off x="-66893" y="1946271"/>
            <a:ext cx="3902149" cy="12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Find list of interest</a:t>
            </a:r>
          </a:p>
          <a:p>
            <a:endParaRPr lang="en-US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AA90F8-0482-45F5-87A7-428C4215454C}"/>
              </a:ext>
            </a:extLst>
          </p:cNvPr>
          <p:cNvSpPr txBox="1">
            <a:spLocks/>
          </p:cNvSpPr>
          <p:nvPr/>
        </p:nvSpPr>
        <p:spPr>
          <a:xfrm>
            <a:off x="-66893" y="3729294"/>
            <a:ext cx="3902149" cy="2715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Select list and send to batch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1646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7EEC-E13D-414B-A52D-1A2F949E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to batch and select….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7B6AB-68BC-4BF6-A3CD-504F947DC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3" y="1009650"/>
            <a:ext cx="3492868" cy="559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FD94FB-963B-4652-B0AD-71528CCA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679" y="924590"/>
            <a:ext cx="8220449" cy="4525963"/>
          </a:xfrm>
        </p:spPr>
        <p:txBody>
          <a:bodyPr>
            <a:normAutofit/>
          </a:bodyPr>
          <a:lstStyle/>
          <a:p>
            <a:r>
              <a:rPr lang="en-US" sz="3600" dirty="0"/>
              <a:t>A few seconds to assemble</a:t>
            </a:r>
          </a:p>
          <a:p>
            <a:pPr lvl="1"/>
            <a:r>
              <a:rPr lang="en-US" sz="3200" dirty="0"/>
              <a:t>ToxCast data - #actives/#assays and % active</a:t>
            </a:r>
          </a:p>
          <a:p>
            <a:pPr lvl="1"/>
            <a:r>
              <a:rPr lang="en-US" sz="3200" dirty="0"/>
              <a:t># articles in PubMed</a:t>
            </a:r>
          </a:p>
          <a:p>
            <a:pPr lvl="1"/>
            <a:r>
              <a:rPr lang="en-US" sz="3200" dirty="0"/>
              <a:t>Links to IRIS or PPRTV reports</a:t>
            </a:r>
          </a:p>
          <a:p>
            <a:pPr lvl="1"/>
            <a:r>
              <a:rPr lang="en-US" sz="3200" dirty="0"/>
              <a:t>TEST or OPERA predictions</a:t>
            </a:r>
          </a:p>
          <a:p>
            <a:pPr lvl="1"/>
            <a:r>
              <a:rPr lang="en-US" sz="3200" dirty="0"/>
              <a:t>Exposure data: predictions and </a:t>
            </a:r>
            <a:r>
              <a:rPr lang="en-US" sz="3200" dirty="0" err="1"/>
              <a:t>CPDat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52422-57FB-4F9B-B6DB-FE2E43DD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11" y="4369138"/>
            <a:ext cx="7889514" cy="223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54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84B2-213C-427A-A609-6D163AAD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46EAF-CF95-46DF-B422-6CF037FC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896" y="1253330"/>
            <a:ext cx="7214616" cy="5220621"/>
          </a:xfrm>
        </p:spPr>
        <p:txBody>
          <a:bodyPr>
            <a:normAutofit/>
          </a:bodyPr>
          <a:lstStyle/>
          <a:p>
            <a:r>
              <a:rPr lang="en-US" sz="3200" dirty="0"/>
              <a:t>CompTox Chemicals Dashboard - a central hub for environmental data</a:t>
            </a:r>
          </a:p>
          <a:p>
            <a:pPr lvl="1"/>
            <a:r>
              <a:rPr lang="en-US" sz="2800" dirty="0"/>
              <a:t>~875k chemical substances </a:t>
            </a:r>
          </a:p>
          <a:p>
            <a:pPr lvl="1"/>
            <a:r>
              <a:rPr lang="en-US" sz="2800" dirty="0"/>
              <a:t>Integrating property data, hazard data, exposure data, </a:t>
            </a:r>
            <a:r>
              <a:rPr lang="en-US" sz="2800" i="1" dirty="0"/>
              <a:t>in vitro</a:t>
            </a:r>
            <a:r>
              <a:rPr lang="en-US" sz="2800" dirty="0"/>
              <a:t> bioactivity data</a:t>
            </a:r>
          </a:p>
          <a:p>
            <a:pPr lvl="1"/>
            <a:r>
              <a:rPr lang="en-US" sz="2800" dirty="0"/>
              <a:t>Interrogation of bioactivity data -</a:t>
            </a:r>
          </a:p>
          <a:p>
            <a:pPr lvl="1"/>
            <a:r>
              <a:rPr lang="en-US" sz="2800" dirty="0"/>
              <a:t>Multiple types of searches 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Batch search for thousands of chemicals</a:t>
            </a:r>
          </a:p>
          <a:p>
            <a:pPr lvl="1"/>
            <a:r>
              <a:rPr lang="en-US" sz="2800" dirty="0"/>
              <a:t>Real-time property and toxicity predictions</a:t>
            </a:r>
          </a:p>
          <a:p>
            <a:pPr lvl="1"/>
            <a:r>
              <a:rPr lang="en-US" sz="2800" dirty="0"/>
              <a:t>Downloadable files – CSV, TSV and Excel </a:t>
            </a:r>
          </a:p>
          <a:p>
            <a:pPr lvl="1"/>
            <a:endParaRPr lang="en-US" sz="2800" dirty="0"/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C1B3D712-5CEB-4644-8D93-E2ADFE974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5" y="1764989"/>
            <a:ext cx="4955137" cy="416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441C6-BD15-4530-B5A8-AA8FD2C8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35" y="4345970"/>
            <a:ext cx="4769160" cy="53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0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CC73-661B-4744-954D-8A9C2405E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CC101-1B3C-4181-AF9B-66C439EC7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009650"/>
            <a:ext cx="11315700" cy="566737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CompTox Chemistry Dashboard: a community data resource for environmental chemistry, </a:t>
            </a:r>
            <a:r>
              <a:rPr lang="en-US" sz="2400" i="1" dirty="0"/>
              <a:t>J. Cheminformatics</a:t>
            </a:r>
            <a:r>
              <a:rPr lang="en-US" sz="2400" dirty="0"/>
              <a:t>, </a:t>
            </a:r>
            <a:r>
              <a:rPr lang="en-US" sz="2400" b="1" dirty="0"/>
              <a:t>9</a:t>
            </a:r>
            <a:r>
              <a:rPr lang="en-US" sz="2400" dirty="0"/>
              <a:t>, 61 (2017)</a:t>
            </a:r>
          </a:p>
          <a:p>
            <a:r>
              <a:rPr lang="en-US" sz="2400" dirty="0"/>
              <a:t>EPA’s DSSTox database: History of development of a curated chemistry resource supporting computational toxicology research, </a:t>
            </a:r>
            <a:r>
              <a:rPr lang="en-US" sz="2400" i="1" dirty="0"/>
              <a:t>Comp. Tox.</a:t>
            </a:r>
            <a:r>
              <a:rPr lang="en-US" sz="2400" dirty="0"/>
              <a:t> </a:t>
            </a:r>
            <a:r>
              <a:rPr lang="en-US" sz="2400" b="1" dirty="0"/>
              <a:t>12</a:t>
            </a:r>
            <a:r>
              <a:rPr lang="en-US" sz="2400" dirty="0"/>
              <a:t>, 100096 (2019)</a:t>
            </a:r>
          </a:p>
          <a:p>
            <a:r>
              <a:rPr lang="en-US" sz="2400" dirty="0"/>
              <a:t>OPERA models for predicting physicochemical properties and environmental fate endpoints, </a:t>
            </a:r>
            <a:r>
              <a:rPr lang="en-US" sz="2400" i="1" dirty="0"/>
              <a:t>J. Cheminformatics</a:t>
            </a:r>
            <a:r>
              <a:rPr lang="en-US" sz="2400" dirty="0"/>
              <a:t>, </a:t>
            </a:r>
            <a:r>
              <a:rPr lang="en-US" sz="2400" b="1" dirty="0"/>
              <a:t>10</a:t>
            </a:r>
            <a:r>
              <a:rPr lang="en-US" sz="2400" dirty="0"/>
              <a:t>, 10 (2018)</a:t>
            </a:r>
          </a:p>
          <a:p>
            <a:r>
              <a:rPr lang="en-US" sz="2400" dirty="0"/>
              <a:t>Screening Chemicals for Estrogen Receptor Bioactivity Using a Computational Model, </a:t>
            </a:r>
            <a:r>
              <a:rPr lang="fr-FR" sz="2400" i="1" dirty="0"/>
              <a:t>Environ. </a:t>
            </a:r>
            <a:r>
              <a:rPr lang="fr-FR" sz="2400" i="1" dirty="0" err="1"/>
              <a:t>Sci</a:t>
            </a:r>
            <a:r>
              <a:rPr lang="fr-FR" sz="2400" i="1" dirty="0"/>
              <a:t>. </a:t>
            </a:r>
            <a:r>
              <a:rPr lang="fr-FR" sz="2400" i="1" dirty="0" err="1"/>
              <a:t>Technol</a:t>
            </a:r>
            <a:r>
              <a:rPr lang="fr-FR" sz="2400" i="1" dirty="0"/>
              <a:t>. </a:t>
            </a:r>
            <a:r>
              <a:rPr lang="fr-FR" sz="2400" b="1" dirty="0"/>
              <a:t>49</a:t>
            </a:r>
            <a:r>
              <a:rPr lang="fr-FR" sz="2400" dirty="0"/>
              <a:t>, 8804-8814 (2015)</a:t>
            </a:r>
          </a:p>
          <a:p>
            <a:r>
              <a:rPr lang="en-US" sz="2400" dirty="0"/>
              <a:t>ToxCast Chemical Landscape: Paving the Road to 21st Century Toxicology, </a:t>
            </a:r>
            <a:r>
              <a:rPr lang="en-US" sz="2400" i="1" dirty="0"/>
              <a:t>Chem. Res. Toxicol.</a:t>
            </a:r>
            <a:r>
              <a:rPr lang="en-US" sz="2400" dirty="0"/>
              <a:t> </a:t>
            </a:r>
            <a:r>
              <a:rPr lang="en-US" sz="2400" b="1" dirty="0"/>
              <a:t>29</a:t>
            </a:r>
            <a:r>
              <a:rPr lang="en-US" sz="2400" dirty="0"/>
              <a:t>, 1225-51 (2016) </a:t>
            </a:r>
            <a:endParaRPr lang="fr-FR" sz="2400" dirty="0"/>
          </a:p>
          <a:p>
            <a:r>
              <a:rPr lang="en-US" sz="2400" dirty="0"/>
              <a:t>Development and Validation of a Computational Model for Androgen Receptor Activity, </a:t>
            </a:r>
            <a:r>
              <a:rPr lang="pt-BR" sz="2400" i="1" dirty="0"/>
              <a:t>Chem. Res. Toxicol.</a:t>
            </a:r>
            <a:r>
              <a:rPr lang="pt-BR" sz="2400" dirty="0"/>
              <a:t> </a:t>
            </a:r>
            <a:r>
              <a:rPr lang="pt-BR" sz="2400" b="1" dirty="0"/>
              <a:t>30</a:t>
            </a:r>
            <a:r>
              <a:rPr lang="pt-BR" sz="2400" dirty="0"/>
              <a:t>, 946-964 (2017)</a:t>
            </a:r>
          </a:p>
          <a:p>
            <a:r>
              <a:rPr lang="en-US" sz="2400" dirty="0"/>
              <a:t>CERAPP: Collaborative Estrogen Receptor Activity Prediction Project, </a:t>
            </a:r>
            <a:r>
              <a:rPr lang="en-US" sz="2400" i="1" dirty="0"/>
              <a:t>Environ. Health </a:t>
            </a:r>
            <a:r>
              <a:rPr lang="en-US" sz="2400" i="1" dirty="0" err="1"/>
              <a:t>Perspect</a:t>
            </a:r>
            <a:r>
              <a:rPr lang="en-US" sz="2400" dirty="0"/>
              <a:t>.  </a:t>
            </a:r>
            <a:r>
              <a:rPr lang="en-US" sz="2400" b="1" dirty="0"/>
              <a:t>124</a:t>
            </a:r>
            <a:r>
              <a:rPr lang="en-US" sz="2400" dirty="0"/>
              <a:t>, 1023 (2016)</a:t>
            </a:r>
          </a:p>
          <a:p>
            <a:r>
              <a:rPr lang="en-US" sz="2400" dirty="0"/>
              <a:t>Abstract Sifter: a comprehensive front-end system to PubMed, </a:t>
            </a:r>
            <a:r>
              <a:rPr lang="en-US" sz="2400" i="1" dirty="0"/>
              <a:t>F1000, </a:t>
            </a:r>
            <a:r>
              <a:rPr lang="en-US" sz="2400" b="1" dirty="0"/>
              <a:t>6</a:t>
            </a:r>
            <a:r>
              <a:rPr lang="en-US" sz="2400" dirty="0"/>
              <a:t>, 2164 (2017)</a:t>
            </a:r>
            <a:endParaRPr lang="pt-BR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589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55C0-44E4-41EA-A668-4144DDBD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553200" cy="914400"/>
          </a:xfrm>
        </p:spPr>
        <p:txBody>
          <a:bodyPr>
            <a:normAutofit/>
          </a:bodyPr>
          <a:lstStyle/>
          <a:p>
            <a:r>
              <a:rPr lang="en-US" dirty="0"/>
              <a:t>You want to know more…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4A901-7CAD-46BC-8B5E-AD55DF68A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095376"/>
            <a:ext cx="11506200" cy="4525963"/>
          </a:xfrm>
        </p:spPr>
        <p:txBody>
          <a:bodyPr/>
          <a:lstStyle/>
          <a:p>
            <a:r>
              <a:rPr lang="en-US" dirty="0"/>
              <a:t>Lots of resources available</a:t>
            </a:r>
          </a:p>
          <a:p>
            <a:pPr lvl="1"/>
            <a:r>
              <a:rPr lang="en-US" sz="2800" dirty="0"/>
              <a:t>Presentations: </a:t>
            </a:r>
            <a:r>
              <a:rPr lang="en-US" sz="2800" dirty="0">
                <a:hlinkClick r:id="rId2"/>
              </a:rPr>
              <a:t>https://tinyurl.com/w5hqs55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Communities of Practice Videos: </a:t>
            </a:r>
            <a:r>
              <a:rPr lang="en-US" sz="2800" dirty="0">
                <a:hlinkClick r:id="rId3"/>
              </a:rPr>
              <a:t>https://rb.gy/qsbno1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Manual: </a:t>
            </a:r>
            <a:r>
              <a:rPr lang="en-US" sz="2800" dirty="0">
                <a:hlinkClick r:id="rId4"/>
              </a:rPr>
              <a:t>https://rb.gy/4fgydc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Latest News: </a:t>
            </a:r>
            <a:r>
              <a:rPr lang="en-US" sz="2800" dirty="0">
                <a:hlinkClick r:id="rId5"/>
              </a:rPr>
              <a:t>https://comptox.epa.gov/dashboard/news_info</a:t>
            </a:r>
            <a:r>
              <a:rPr lang="en-US" sz="2800" dirty="0"/>
              <a:t> 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30B73-B542-4891-92B6-222CF401D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946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0066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B4941D5D-740C-4FFB-98F5-25B11CADE75F}" type="slidenum">
              <a:rPr lang="en-US" smtClean="0"/>
              <a:pPr>
                <a:defRPr/>
              </a:pPr>
              <a:t>54</a:t>
            </a:fld>
            <a:r>
              <a:rPr lang="en-US" sz="1600"/>
              <a:t>                                                                  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B93F7-B26D-48A1-92F4-78D3DDB83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3533185"/>
            <a:ext cx="3092694" cy="277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DD29A94-030A-448E-9042-52EDE6F24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494" y="3533848"/>
            <a:ext cx="3660531" cy="277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543B8E7-593A-4ED9-997D-1F1428E3C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6154" y="3533185"/>
            <a:ext cx="4235796" cy="277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5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1DCD-A43B-4DAE-BCB3-E8EE4D2C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73F7B-C86E-4936-B1EF-62D8EE44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03" y="1551333"/>
            <a:ext cx="6121121" cy="4676232"/>
          </a:xfrm>
        </p:spPr>
        <p:txBody>
          <a:bodyPr/>
          <a:lstStyle/>
          <a:p>
            <a:r>
              <a:rPr lang="en-US" dirty="0"/>
              <a:t>Contact: </a:t>
            </a:r>
            <a:r>
              <a:rPr lang="en-US" dirty="0">
                <a:cs typeface="Times New Roman" panose="02020603050405020304" pitchFamily="18" charset="0"/>
                <a:hlinkClick r:id="rId2"/>
              </a:rPr>
              <a:t>Williams.Antony@epa.gov</a:t>
            </a:r>
            <a:r>
              <a:rPr lang="en-US" dirty="0">
                <a:cs typeface="Times New Roman" panose="02020603050405020304" pitchFamily="18" charset="0"/>
              </a:rPr>
              <a:t> </a:t>
            </a:r>
          </a:p>
          <a:p>
            <a:r>
              <a:rPr lang="en-US" dirty="0"/>
              <a:t>Feedback and follow-up is welcomed! Your questions help</a:t>
            </a:r>
          </a:p>
          <a:p>
            <a:r>
              <a:rPr lang="en-US" dirty="0"/>
              <a:t>The dashboard is based on the efforts of many more team members than us. Many collaborators provide data also.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BAF38-C742-4D26-B4DB-6DA6FC1F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0" y="63690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69B7DD-080A-4CD4-94C8-514926329F6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2BD0B4-FC32-4441-B3AD-C5FCD534535D}"/>
              </a:ext>
            </a:extLst>
          </p:cNvPr>
          <p:cNvSpPr txBox="1">
            <a:spLocks/>
          </p:cNvSpPr>
          <p:nvPr/>
        </p:nvSpPr>
        <p:spPr>
          <a:xfrm>
            <a:off x="6512197" y="5639806"/>
            <a:ext cx="5695405" cy="57644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68580" tIns="34290" rIns="68580" bIns="3429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55777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050" kern="0" dirty="0">
                <a:solidFill>
                  <a:srgbClr val="000000"/>
                </a:solidFill>
              </a:rPr>
              <a:t>EPA’s Center for Computational Toxicology and Exposure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B203E-3CFA-4E74-998A-7E3825E89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70" y="1971250"/>
            <a:ext cx="5754597" cy="38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C540-7C79-4C1B-B137-9CACA32F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D2DB-DB54-4F2B-90A2-EF100CD5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635125"/>
            <a:ext cx="11363325" cy="4351338"/>
          </a:xfrm>
        </p:spPr>
        <p:txBody>
          <a:bodyPr/>
          <a:lstStyle/>
          <a:p>
            <a:pPr marL="269875" marR="5080" indent="-257175">
              <a:lnSpc>
                <a:spcPct val="100000"/>
              </a:lnSpc>
              <a:spcBef>
                <a:spcPts val="100"/>
              </a:spcBef>
              <a:buClr>
                <a:srgbClr val="006FB8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sz="3200" spc="-5" dirty="0"/>
              <a:t>Develop </a:t>
            </a:r>
            <a:r>
              <a:rPr lang="en-US" sz="3200" dirty="0"/>
              <a:t>a </a:t>
            </a:r>
            <a:r>
              <a:rPr lang="en-US" sz="3200" spc="-5" dirty="0"/>
              <a:t>“first-stop-shop” for environmental chemical data </a:t>
            </a:r>
            <a:r>
              <a:rPr lang="en-US" sz="3200" dirty="0"/>
              <a:t>to </a:t>
            </a:r>
            <a:r>
              <a:rPr lang="en-US" sz="3200" spc="-5" dirty="0"/>
              <a:t>support EPA  </a:t>
            </a:r>
            <a:r>
              <a:rPr lang="en-US" sz="3200" dirty="0"/>
              <a:t>and </a:t>
            </a:r>
            <a:r>
              <a:rPr lang="en-US" sz="3200" spc="-5" dirty="0"/>
              <a:t>partner </a:t>
            </a:r>
            <a:r>
              <a:rPr lang="en-US" sz="3200" dirty="0"/>
              <a:t>decision</a:t>
            </a:r>
            <a:r>
              <a:rPr lang="en-US" sz="3200" spc="-20" dirty="0"/>
              <a:t> </a:t>
            </a:r>
            <a:r>
              <a:rPr lang="en-US" sz="3200" spc="-5" dirty="0"/>
              <a:t>making:</a:t>
            </a:r>
            <a:endParaRPr lang="en-US" sz="3200" dirty="0"/>
          </a:p>
          <a:p>
            <a:pPr marL="571500" lvl="1" indent="-301625">
              <a:lnSpc>
                <a:spcPct val="100000"/>
              </a:lnSpc>
              <a:spcBef>
                <a:spcPts val="630"/>
              </a:spcBef>
              <a:buClr>
                <a:srgbClr val="006FB8"/>
              </a:buClr>
              <a:buSzPct val="90000"/>
              <a:buFont typeface="Arial"/>
              <a:buChar char="–"/>
              <a:tabLst>
                <a:tab pos="571500" algn="l"/>
                <a:tab pos="572135" algn="l"/>
              </a:tabLst>
            </a:pPr>
            <a:r>
              <a:rPr lang="en-US" sz="2800" b="1" spc="-5" dirty="0"/>
              <a:t>Centralized </a:t>
            </a:r>
            <a:r>
              <a:rPr lang="en-US" sz="2800" b="1" dirty="0"/>
              <a:t>location </a:t>
            </a:r>
            <a:r>
              <a:rPr lang="en-US" sz="2800" spc="-5" dirty="0"/>
              <a:t>for relevant </a:t>
            </a:r>
            <a:r>
              <a:rPr lang="en-US" sz="2800" dirty="0"/>
              <a:t>chemical data</a:t>
            </a:r>
          </a:p>
          <a:p>
            <a:pPr marL="571500" lvl="1" indent="-301625">
              <a:lnSpc>
                <a:spcPct val="100000"/>
              </a:lnSpc>
              <a:spcBef>
                <a:spcPts val="630"/>
              </a:spcBef>
              <a:buClr>
                <a:srgbClr val="006FB8"/>
              </a:buClr>
              <a:buSzPct val="90000"/>
              <a:buFont typeface="Arial"/>
              <a:buChar char="–"/>
              <a:tabLst>
                <a:tab pos="571500" algn="l"/>
                <a:tab pos="572135" algn="l"/>
              </a:tabLst>
            </a:pPr>
            <a:r>
              <a:rPr lang="en-US" sz="2800" dirty="0"/>
              <a:t>Chemistry, exposure, </a:t>
            </a:r>
            <a:r>
              <a:rPr lang="en-US" sz="2800" spc="-5" dirty="0"/>
              <a:t>hazard and</a:t>
            </a:r>
            <a:r>
              <a:rPr lang="en-US" sz="2800" spc="-25" dirty="0"/>
              <a:t> </a:t>
            </a:r>
            <a:r>
              <a:rPr lang="en-US" sz="2800" spc="-5" dirty="0"/>
              <a:t>dosimetry</a:t>
            </a:r>
            <a:endParaRPr lang="en-US" sz="2800" dirty="0"/>
          </a:p>
          <a:p>
            <a:pPr marL="571500" lvl="1" indent="-301625">
              <a:lnSpc>
                <a:spcPct val="100000"/>
              </a:lnSpc>
              <a:spcBef>
                <a:spcPts val="600"/>
              </a:spcBef>
              <a:buClr>
                <a:srgbClr val="006FB8"/>
              </a:buClr>
              <a:buSzPct val="90000"/>
              <a:buFont typeface="Arial"/>
              <a:buChar char="–"/>
              <a:tabLst>
                <a:tab pos="571500" algn="l"/>
                <a:tab pos="572135" algn="l"/>
              </a:tabLst>
            </a:pPr>
            <a:r>
              <a:rPr lang="en-US" sz="2800" spc="-5" dirty="0"/>
              <a:t>Combination of existing data </a:t>
            </a:r>
            <a:r>
              <a:rPr lang="en-US" sz="2800" dirty="0"/>
              <a:t>and </a:t>
            </a:r>
            <a:r>
              <a:rPr lang="en-US" sz="2800" spc="-5" dirty="0"/>
              <a:t>predictive</a:t>
            </a:r>
            <a:r>
              <a:rPr lang="en-US" sz="2800" spc="10" dirty="0"/>
              <a:t> </a:t>
            </a:r>
            <a:r>
              <a:rPr lang="en-US" sz="2800" dirty="0"/>
              <a:t>models</a:t>
            </a:r>
          </a:p>
          <a:p>
            <a:pPr marL="571500" lvl="1" indent="-301625">
              <a:lnSpc>
                <a:spcPct val="100000"/>
              </a:lnSpc>
              <a:spcBef>
                <a:spcPts val="600"/>
              </a:spcBef>
              <a:buClr>
                <a:srgbClr val="006FB8"/>
              </a:buClr>
              <a:buSzPct val="90000"/>
              <a:buFont typeface="Arial"/>
              <a:buChar char="–"/>
              <a:tabLst>
                <a:tab pos="571500" algn="l"/>
                <a:tab pos="572135" algn="l"/>
              </a:tabLst>
            </a:pPr>
            <a:r>
              <a:rPr lang="en-US" sz="2800" dirty="0"/>
              <a:t>Publicly </a:t>
            </a:r>
            <a:r>
              <a:rPr lang="en-US" sz="2800" spc="-5" dirty="0"/>
              <a:t>accessible, periodically updated,</a:t>
            </a:r>
            <a:r>
              <a:rPr lang="en-US" sz="2800" spc="20" dirty="0"/>
              <a:t> </a:t>
            </a:r>
            <a:r>
              <a:rPr lang="en-US" sz="2800" dirty="0"/>
              <a:t>curated</a:t>
            </a:r>
          </a:p>
          <a:p>
            <a:pPr marL="269875" marR="1009015" indent="-257175">
              <a:lnSpc>
                <a:spcPct val="100000"/>
              </a:lnSpc>
              <a:spcBef>
                <a:spcPts val="1150"/>
              </a:spcBef>
              <a:buClr>
                <a:srgbClr val="006FB8"/>
              </a:buClr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lang="en-US" sz="3200" dirty="0"/>
              <a:t>Easy </a:t>
            </a:r>
            <a:r>
              <a:rPr lang="en-US" sz="3200" spc="-5" dirty="0"/>
              <a:t>access </a:t>
            </a:r>
            <a:r>
              <a:rPr lang="en-US" sz="3200" dirty="0"/>
              <a:t>to </a:t>
            </a:r>
            <a:r>
              <a:rPr lang="en-US" sz="3200" spc="-5" dirty="0"/>
              <a:t>data improves</a:t>
            </a:r>
            <a:r>
              <a:rPr lang="en-US" sz="3200" dirty="0"/>
              <a:t> </a:t>
            </a:r>
            <a:r>
              <a:rPr lang="en-US" sz="3200" spc="-5" dirty="0"/>
              <a:t>efficiency </a:t>
            </a:r>
            <a:r>
              <a:rPr lang="en-US" sz="3200" dirty="0"/>
              <a:t>and ultimately a</a:t>
            </a:r>
            <a:r>
              <a:rPr lang="en-US" sz="3200" spc="-5" dirty="0"/>
              <a:t>ccelerates chemical risk</a:t>
            </a:r>
            <a:r>
              <a:rPr lang="en-US" sz="3200" spc="-35" dirty="0"/>
              <a:t> </a:t>
            </a:r>
            <a:r>
              <a:rPr lang="en-US" sz="3200" spc="-5" dirty="0"/>
              <a:t>assessment</a:t>
            </a:r>
            <a:endParaRPr lang="en-US" sz="32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838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Cheminformatics and the 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9650"/>
            <a:ext cx="11296650" cy="5648325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Cheminformatics is the application of computer science and informatics-based approaches to:</a:t>
            </a:r>
          </a:p>
          <a:p>
            <a:pPr lvl="1"/>
            <a:r>
              <a:rPr lang="en-GB" dirty="0"/>
              <a:t>Represent chemical structures, substances and reactions</a:t>
            </a:r>
          </a:p>
          <a:p>
            <a:pPr lvl="1"/>
            <a:r>
              <a:rPr lang="en-GB" dirty="0"/>
              <a:t>Store chemistry-related data</a:t>
            </a:r>
          </a:p>
          <a:p>
            <a:pPr lvl="1"/>
            <a:r>
              <a:rPr lang="en-GB" dirty="0"/>
              <a:t>Search for chemistry related data</a:t>
            </a:r>
          </a:p>
          <a:p>
            <a:pPr lvl="1"/>
            <a:r>
              <a:rPr lang="en-GB" dirty="0"/>
              <a:t>Model data sets to provide predictive capabilities</a:t>
            </a:r>
          </a:p>
          <a:p>
            <a:pPr lvl="1"/>
            <a:r>
              <a:rPr lang="en-GB" dirty="0"/>
              <a:t>Visualize and analyse chemistry related data</a:t>
            </a:r>
          </a:p>
          <a:p>
            <a:pPr lvl="1"/>
            <a:endParaRPr lang="en-GB" dirty="0"/>
          </a:p>
          <a:p>
            <a:r>
              <a:rPr lang="en-GB" dirty="0"/>
              <a:t>The US-EPA uses cheminformatics (and bioinformatics) to manipulate, integrate, store, model and deliver access to our data. The CompTox Chemicals Dashboard is built on a solid cheminformatics foundation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7553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4A77-F433-4C52-9E91-0D2D51DF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Chemical Identifiers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7CBA8-E234-46FA-B6D1-EA8942585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040" y="1095374"/>
            <a:ext cx="7741920" cy="5648325"/>
          </a:xfrm>
        </p:spPr>
        <p:txBody>
          <a:bodyPr>
            <a:normAutofit/>
          </a:bodyPr>
          <a:lstStyle/>
          <a:p>
            <a:r>
              <a:rPr lang="en-US" dirty="0"/>
              <a:t>Structural Identifiers</a:t>
            </a:r>
          </a:p>
          <a:p>
            <a:r>
              <a:rPr lang="en-US" dirty="0"/>
              <a:t>The visual depiction</a:t>
            </a:r>
          </a:p>
          <a:p>
            <a:r>
              <a:rPr lang="en-US" dirty="0"/>
              <a:t>Multiple electronic formats</a:t>
            </a:r>
          </a:p>
          <a:p>
            <a:r>
              <a:rPr lang="en-US" dirty="0"/>
              <a:t>InChI (Key): FMMWHPNWAFZXNH-UHFFFAOYSA-N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Common Name: Benzo(a)pyrene</a:t>
            </a:r>
          </a:p>
          <a:p>
            <a:r>
              <a:rPr lang="en-US" dirty="0"/>
              <a:t>Systematic Name: Benzo[</a:t>
            </a:r>
            <a:r>
              <a:rPr lang="en-US" dirty="0" err="1"/>
              <a:t>pqr</a:t>
            </a:r>
            <a:r>
              <a:rPr lang="en-US" dirty="0"/>
              <a:t>]tetraphene</a:t>
            </a:r>
          </a:p>
          <a:p>
            <a:r>
              <a:rPr lang="en-US" dirty="0"/>
              <a:t>CAS Registry Number(s) : 50-32-8</a:t>
            </a:r>
          </a:p>
          <a:p>
            <a:r>
              <a:rPr lang="en-US" dirty="0"/>
              <a:t>Lots of other “common names and trade names”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2C9A8-D61C-466C-9AE1-FBB09EA2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93" y="2623448"/>
            <a:ext cx="3587934" cy="20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235424"/>
            <a:ext cx="10947400" cy="1325563"/>
          </a:xfrm>
        </p:spPr>
        <p:txBody>
          <a:bodyPr/>
          <a:lstStyle/>
          <a:p>
            <a:r>
              <a:rPr lang="en-GB" dirty="0"/>
              <a:t>Information Associated with a Chemical Structure?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08880" y="1560986"/>
            <a:ext cx="6923313" cy="50615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INTRINSIC PROPERTIES</a:t>
            </a:r>
          </a:p>
          <a:p>
            <a:r>
              <a:rPr lang="en-GB" dirty="0"/>
              <a:t>Formula : C</a:t>
            </a:r>
            <a:r>
              <a:rPr lang="en-GB" baseline="-25000" dirty="0"/>
              <a:t>20</a:t>
            </a:r>
            <a:r>
              <a:rPr lang="en-GB" dirty="0"/>
              <a:t>H</a:t>
            </a:r>
            <a:r>
              <a:rPr lang="en-GB" baseline="-25000" dirty="0"/>
              <a:t>12</a:t>
            </a:r>
          </a:p>
          <a:p>
            <a:r>
              <a:rPr lang="en-GB" dirty="0"/>
              <a:t>Molecular weight: 252.316 g/mol</a:t>
            </a:r>
          </a:p>
          <a:p>
            <a:r>
              <a:rPr lang="en-GB" dirty="0"/>
              <a:t>Monoisotopic Mass: 252.093900 g/mol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MEASURED PROPERTIES</a:t>
            </a:r>
          </a:p>
          <a:p>
            <a:r>
              <a:rPr lang="en-GB" dirty="0" err="1"/>
              <a:t>LogKow</a:t>
            </a:r>
            <a:r>
              <a:rPr lang="en-GB" dirty="0"/>
              <a:t>	6.13</a:t>
            </a:r>
          </a:p>
          <a:p>
            <a:r>
              <a:rPr lang="en-GB" dirty="0"/>
              <a:t>Melting Pt	177°C</a:t>
            </a:r>
          </a:p>
          <a:p>
            <a:r>
              <a:rPr lang="en-GB" dirty="0"/>
              <a:t>Boiling Pt	485°C</a:t>
            </a:r>
          </a:p>
          <a:p>
            <a:r>
              <a:rPr lang="en-GB" dirty="0"/>
              <a:t>….and many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ACA367-7E50-4855-A5F6-C2463AC5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38" y="2704728"/>
            <a:ext cx="3587934" cy="20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6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4977</TotalTime>
  <Words>2006</Words>
  <Application>Microsoft Office PowerPoint</Application>
  <PresentationFormat>Widescreen</PresentationFormat>
  <Paragraphs>333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Open Sans</vt:lpstr>
      <vt:lpstr>Office Theme</vt:lpstr>
      <vt:lpstr>An Introduction to Structure-based cheminformatics: data clustering &amp; visualization, read across and predictive modeling. Accessing data through the US-EPA CompTox Chemicals Dashboard</vt:lpstr>
      <vt:lpstr>Conflict of Interest Statement</vt:lpstr>
      <vt:lpstr>Abbreviations</vt:lpstr>
      <vt:lpstr>Learning Objectives</vt:lpstr>
      <vt:lpstr>Problem: Too Many Chemicals and Too Few Resources</vt:lpstr>
      <vt:lpstr>Solution </vt:lpstr>
      <vt:lpstr>Cheminformatics and the Dashboard</vt:lpstr>
      <vt:lpstr>Types of Chemical Identifiers</vt:lpstr>
      <vt:lpstr>Information Associated with a Chemical Structure?</vt:lpstr>
      <vt:lpstr>How to Store a Chemical Structure</vt:lpstr>
      <vt:lpstr>If We Database Chemical Structures…</vt:lpstr>
      <vt:lpstr>CompTox Chemicals Dashboard https://comptox.epa.gov/dashboard </vt:lpstr>
      <vt:lpstr>CompTox Chemicals Dashboard</vt:lpstr>
      <vt:lpstr>BASIC Search</vt:lpstr>
      <vt:lpstr>Detailed Chemical Pages One more identifier – the DTXSID</vt:lpstr>
      <vt:lpstr>From the Chemical Details Page…</vt:lpstr>
      <vt:lpstr>Quality</vt:lpstr>
      <vt:lpstr>“Executive Summary”</vt:lpstr>
      <vt:lpstr>Experimental and Predicted Data</vt:lpstr>
      <vt:lpstr>Transparency for prediction models</vt:lpstr>
      <vt:lpstr>OPERA Models </vt:lpstr>
      <vt:lpstr>Chemical Hazard Data</vt:lpstr>
      <vt:lpstr>Safety Data</vt:lpstr>
      <vt:lpstr>Sources of Exposure to Chemicals</vt:lpstr>
      <vt:lpstr>Identifiers to Support Searches</vt:lpstr>
      <vt:lpstr>Identifiers are used in the app</vt:lpstr>
      <vt:lpstr>Literature Searching </vt:lpstr>
      <vt:lpstr>Literature Searching </vt:lpstr>
      <vt:lpstr>External Links – Also use Identifiers Names, CASRN, PubChem IDs, InChIs… </vt:lpstr>
      <vt:lpstr>External Links</vt:lpstr>
      <vt:lpstr>Similarity Searching</vt:lpstr>
      <vt:lpstr>PowerPoint Presentation</vt:lpstr>
      <vt:lpstr>Real-Time Predictions</vt:lpstr>
      <vt:lpstr>Real-Time Predictions with detailed calculation reports</vt:lpstr>
      <vt:lpstr>Real-Time Predictions with detailed calculation reports</vt:lpstr>
      <vt:lpstr>Generalized Read-Across (GenRA)</vt:lpstr>
      <vt:lpstr>GenRA in practice – step by step</vt:lpstr>
      <vt:lpstr>GenRA in practice – step by step</vt:lpstr>
      <vt:lpstr>GenRA in practice – step by step</vt:lpstr>
      <vt:lpstr>Related Publications </vt:lpstr>
      <vt:lpstr>PowerPoint Presentation</vt:lpstr>
      <vt:lpstr>Example: AEGLs list</vt:lpstr>
      <vt:lpstr>PFAS lists of Chemicals </vt:lpstr>
      <vt:lpstr>PowerPoint Presentation</vt:lpstr>
      <vt:lpstr>Batch Searching</vt:lpstr>
      <vt:lpstr>Access data en masse for thousands of chemicals….</vt:lpstr>
      <vt:lpstr>Select Output Format and Content</vt:lpstr>
      <vt:lpstr>Batch Search CASRNs</vt:lpstr>
      <vt:lpstr>PowerPoint Presentation</vt:lpstr>
      <vt:lpstr>Curated List of Pesticides </vt:lpstr>
      <vt:lpstr>Send to batch and select….</vt:lpstr>
      <vt:lpstr>Summary and Conclusion</vt:lpstr>
      <vt:lpstr>References</vt:lpstr>
      <vt:lpstr>You want to know more…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 CE Presentation Title As an Example for Everyone</dc:title>
  <dc:creator>Kevin Merritt</dc:creator>
  <cp:lastModifiedBy>Williams, Antony</cp:lastModifiedBy>
  <cp:revision>74</cp:revision>
  <dcterms:created xsi:type="dcterms:W3CDTF">2018-02-28T21:47:59Z</dcterms:created>
  <dcterms:modified xsi:type="dcterms:W3CDTF">2021-02-23T17:58:25Z</dcterms:modified>
</cp:coreProperties>
</file>